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81" r:id="rId7"/>
    <p:sldId id="259" r:id="rId8"/>
    <p:sldId id="260" r:id="rId9"/>
    <p:sldId id="282" r:id="rId10"/>
    <p:sldId id="284" r:id="rId11"/>
    <p:sldId id="283" r:id="rId12"/>
    <p:sldId id="262" r:id="rId13"/>
    <p:sldId id="291" r:id="rId14"/>
    <p:sldId id="276" r:id="rId15"/>
    <p:sldId id="285" r:id="rId16"/>
    <p:sldId id="286" r:id="rId17"/>
    <p:sldId id="287" r:id="rId18"/>
    <p:sldId id="288" r:id="rId19"/>
    <p:sldId id="277" r:id="rId20"/>
    <p:sldId id="278" r:id="rId21"/>
    <p:sldId id="279" r:id="rId22"/>
    <p:sldId id="272" r:id="rId23"/>
    <p:sldId id="290" r:id="rId24"/>
    <p:sldId id="273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D9A"/>
    <a:srgbClr val="BC122D"/>
    <a:srgbClr val="CB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0083" y="274320"/>
            <a:ext cx="1152144" cy="9951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3896" y="1752582"/>
            <a:ext cx="4561338" cy="31669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67428" y="1763268"/>
            <a:ext cx="4498975" cy="3104515"/>
          </a:xfrm>
          <a:custGeom>
            <a:avLst/>
            <a:gdLst/>
            <a:ahLst/>
            <a:cxnLst/>
            <a:rect l="l" t="t" r="r" b="b"/>
            <a:pathLst>
              <a:path w="4498975" h="3104515">
                <a:moveTo>
                  <a:pt x="4498848" y="0"/>
                </a:moveTo>
                <a:lnTo>
                  <a:pt x="0" y="0"/>
                </a:lnTo>
                <a:lnTo>
                  <a:pt x="0" y="3104387"/>
                </a:lnTo>
                <a:lnTo>
                  <a:pt x="4498848" y="3104387"/>
                </a:lnTo>
                <a:lnTo>
                  <a:pt x="4498848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80028"/>
            <a:ext cx="4501908" cy="394869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790700"/>
            <a:ext cx="4472940" cy="3886200"/>
          </a:xfrm>
          <a:custGeom>
            <a:avLst/>
            <a:gdLst/>
            <a:ahLst/>
            <a:cxnLst/>
            <a:rect l="l" t="t" r="r" b="b"/>
            <a:pathLst>
              <a:path w="4472940" h="3886200">
                <a:moveTo>
                  <a:pt x="4472940" y="0"/>
                </a:moveTo>
                <a:lnTo>
                  <a:pt x="0" y="0"/>
                </a:lnTo>
                <a:lnTo>
                  <a:pt x="0" y="3886200"/>
                </a:lnTo>
                <a:lnTo>
                  <a:pt x="4472940" y="3886200"/>
                </a:lnTo>
                <a:lnTo>
                  <a:pt x="44729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2593" y="5076423"/>
            <a:ext cx="4119392" cy="163526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866132" y="5087111"/>
            <a:ext cx="4057015" cy="1572895"/>
          </a:xfrm>
          <a:custGeom>
            <a:avLst/>
            <a:gdLst/>
            <a:ahLst/>
            <a:cxnLst/>
            <a:rect l="l" t="t" r="r" b="b"/>
            <a:pathLst>
              <a:path w="4057015" h="1572895">
                <a:moveTo>
                  <a:pt x="2028443" y="0"/>
                </a:moveTo>
                <a:lnTo>
                  <a:pt x="1961488" y="420"/>
                </a:lnTo>
                <a:lnTo>
                  <a:pt x="1895074" y="1672"/>
                </a:lnTo>
                <a:lnTo>
                  <a:pt x="1829236" y="3743"/>
                </a:lnTo>
                <a:lnTo>
                  <a:pt x="1764008" y="6621"/>
                </a:lnTo>
                <a:lnTo>
                  <a:pt x="1699422" y="10291"/>
                </a:lnTo>
                <a:lnTo>
                  <a:pt x="1635513" y="14742"/>
                </a:lnTo>
                <a:lnTo>
                  <a:pt x="1572312" y="19959"/>
                </a:lnTo>
                <a:lnTo>
                  <a:pt x="1509855" y="25932"/>
                </a:lnTo>
                <a:lnTo>
                  <a:pt x="1448174" y="32645"/>
                </a:lnTo>
                <a:lnTo>
                  <a:pt x="1387303" y="40087"/>
                </a:lnTo>
                <a:lnTo>
                  <a:pt x="1327275" y="48244"/>
                </a:lnTo>
                <a:lnTo>
                  <a:pt x="1268123" y="57104"/>
                </a:lnTo>
                <a:lnTo>
                  <a:pt x="1209882" y="66653"/>
                </a:lnTo>
                <a:lnTo>
                  <a:pt x="1152583" y="76879"/>
                </a:lnTo>
                <a:lnTo>
                  <a:pt x="1096262" y="87768"/>
                </a:lnTo>
                <a:lnTo>
                  <a:pt x="1040951" y="99308"/>
                </a:lnTo>
                <a:lnTo>
                  <a:pt x="986683" y="111486"/>
                </a:lnTo>
                <a:lnTo>
                  <a:pt x="933492" y="124289"/>
                </a:lnTo>
                <a:lnTo>
                  <a:pt x="881412" y="137703"/>
                </a:lnTo>
                <a:lnTo>
                  <a:pt x="830476" y="151717"/>
                </a:lnTo>
                <a:lnTo>
                  <a:pt x="780717" y="166316"/>
                </a:lnTo>
                <a:lnTo>
                  <a:pt x="732168" y="181488"/>
                </a:lnTo>
                <a:lnTo>
                  <a:pt x="684864" y="197221"/>
                </a:lnTo>
                <a:lnTo>
                  <a:pt x="638837" y="213500"/>
                </a:lnTo>
                <a:lnTo>
                  <a:pt x="594121" y="230314"/>
                </a:lnTo>
                <a:lnTo>
                  <a:pt x="550750" y="247649"/>
                </a:lnTo>
                <a:lnTo>
                  <a:pt x="508756" y="265492"/>
                </a:lnTo>
                <a:lnTo>
                  <a:pt x="468173" y="283830"/>
                </a:lnTo>
                <a:lnTo>
                  <a:pt x="429035" y="302651"/>
                </a:lnTo>
                <a:lnTo>
                  <a:pt x="391375" y="321941"/>
                </a:lnTo>
                <a:lnTo>
                  <a:pt x="355226" y="341688"/>
                </a:lnTo>
                <a:lnTo>
                  <a:pt x="320622" y="361878"/>
                </a:lnTo>
                <a:lnTo>
                  <a:pt x="287596" y="382499"/>
                </a:lnTo>
                <a:lnTo>
                  <a:pt x="226413" y="424981"/>
                </a:lnTo>
                <a:lnTo>
                  <a:pt x="171943" y="469029"/>
                </a:lnTo>
                <a:lnTo>
                  <a:pt x="124455" y="514541"/>
                </a:lnTo>
                <a:lnTo>
                  <a:pt x="84215" y="561412"/>
                </a:lnTo>
                <a:lnTo>
                  <a:pt x="51490" y="609540"/>
                </a:lnTo>
                <a:lnTo>
                  <a:pt x="26549" y="658820"/>
                </a:lnTo>
                <a:lnTo>
                  <a:pt x="9657" y="709149"/>
                </a:lnTo>
                <a:lnTo>
                  <a:pt x="1084" y="760424"/>
                </a:lnTo>
                <a:lnTo>
                  <a:pt x="0" y="786384"/>
                </a:lnTo>
                <a:lnTo>
                  <a:pt x="1084" y="812341"/>
                </a:lnTo>
                <a:lnTo>
                  <a:pt x="9657" y="863612"/>
                </a:lnTo>
                <a:lnTo>
                  <a:pt x="26549" y="913938"/>
                </a:lnTo>
                <a:lnTo>
                  <a:pt x="51490" y="963215"/>
                </a:lnTo>
                <a:lnTo>
                  <a:pt x="84215" y="1011341"/>
                </a:lnTo>
                <a:lnTo>
                  <a:pt x="124455" y="1058211"/>
                </a:lnTo>
                <a:lnTo>
                  <a:pt x="171943" y="1103722"/>
                </a:lnTo>
                <a:lnTo>
                  <a:pt x="226413" y="1147770"/>
                </a:lnTo>
                <a:lnTo>
                  <a:pt x="287596" y="1190251"/>
                </a:lnTo>
                <a:lnTo>
                  <a:pt x="320622" y="1210872"/>
                </a:lnTo>
                <a:lnTo>
                  <a:pt x="355226" y="1231062"/>
                </a:lnTo>
                <a:lnTo>
                  <a:pt x="391375" y="1250809"/>
                </a:lnTo>
                <a:lnTo>
                  <a:pt x="429035" y="1270100"/>
                </a:lnTo>
                <a:lnTo>
                  <a:pt x="468173" y="1288921"/>
                </a:lnTo>
                <a:lnTo>
                  <a:pt x="508756" y="1307260"/>
                </a:lnTo>
                <a:lnTo>
                  <a:pt x="550750" y="1325103"/>
                </a:lnTo>
                <a:lnTo>
                  <a:pt x="594121" y="1342439"/>
                </a:lnTo>
                <a:lnTo>
                  <a:pt x="638837" y="1359253"/>
                </a:lnTo>
                <a:lnTo>
                  <a:pt x="684864" y="1375533"/>
                </a:lnTo>
                <a:lnTo>
                  <a:pt x="732168" y="1391266"/>
                </a:lnTo>
                <a:lnTo>
                  <a:pt x="780717" y="1406439"/>
                </a:lnTo>
                <a:lnTo>
                  <a:pt x="830476" y="1421039"/>
                </a:lnTo>
                <a:lnTo>
                  <a:pt x="881412" y="1435053"/>
                </a:lnTo>
                <a:lnTo>
                  <a:pt x="933492" y="1448469"/>
                </a:lnTo>
                <a:lnTo>
                  <a:pt x="986683" y="1461272"/>
                </a:lnTo>
                <a:lnTo>
                  <a:pt x="1040951" y="1473451"/>
                </a:lnTo>
                <a:lnTo>
                  <a:pt x="1096262" y="1484992"/>
                </a:lnTo>
                <a:lnTo>
                  <a:pt x="1152583" y="1495882"/>
                </a:lnTo>
                <a:lnTo>
                  <a:pt x="1209882" y="1506108"/>
                </a:lnTo>
                <a:lnTo>
                  <a:pt x="1268123" y="1515658"/>
                </a:lnTo>
                <a:lnTo>
                  <a:pt x="1327275" y="1524519"/>
                </a:lnTo>
                <a:lnTo>
                  <a:pt x="1387303" y="1532677"/>
                </a:lnTo>
                <a:lnTo>
                  <a:pt x="1448174" y="1540119"/>
                </a:lnTo>
                <a:lnTo>
                  <a:pt x="1509855" y="1546833"/>
                </a:lnTo>
                <a:lnTo>
                  <a:pt x="1572312" y="1552806"/>
                </a:lnTo>
                <a:lnTo>
                  <a:pt x="1635513" y="1558024"/>
                </a:lnTo>
                <a:lnTo>
                  <a:pt x="1699422" y="1562475"/>
                </a:lnTo>
                <a:lnTo>
                  <a:pt x="1764008" y="1566146"/>
                </a:lnTo>
                <a:lnTo>
                  <a:pt x="1829236" y="1569023"/>
                </a:lnTo>
                <a:lnTo>
                  <a:pt x="1895074" y="1571095"/>
                </a:lnTo>
                <a:lnTo>
                  <a:pt x="1961488" y="1572347"/>
                </a:lnTo>
                <a:lnTo>
                  <a:pt x="2028443" y="1572768"/>
                </a:lnTo>
                <a:lnTo>
                  <a:pt x="2095399" y="1572347"/>
                </a:lnTo>
                <a:lnTo>
                  <a:pt x="2161813" y="1571095"/>
                </a:lnTo>
                <a:lnTo>
                  <a:pt x="2227651" y="1569023"/>
                </a:lnTo>
                <a:lnTo>
                  <a:pt x="2292879" y="1566146"/>
                </a:lnTo>
                <a:lnTo>
                  <a:pt x="2357465" y="1562475"/>
                </a:lnTo>
                <a:lnTo>
                  <a:pt x="2421374" y="1558024"/>
                </a:lnTo>
                <a:lnTo>
                  <a:pt x="2484575" y="1552806"/>
                </a:lnTo>
                <a:lnTo>
                  <a:pt x="2547032" y="1546833"/>
                </a:lnTo>
                <a:lnTo>
                  <a:pt x="2608713" y="1540119"/>
                </a:lnTo>
                <a:lnTo>
                  <a:pt x="2669584" y="1532677"/>
                </a:lnTo>
                <a:lnTo>
                  <a:pt x="2729612" y="1524519"/>
                </a:lnTo>
                <a:lnTo>
                  <a:pt x="2788764" y="1515658"/>
                </a:lnTo>
                <a:lnTo>
                  <a:pt x="2847005" y="1506108"/>
                </a:lnTo>
                <a:lnTo>
                  <a:pt x="2904304" y="1495882"/>
                </a:lnTo>
                <a:lnTo>
                  <a:pt x="2960625" y="1484992"/>
                </a:lnTo>
                <a:lnTo>
                  <a:pt x="3015936" y="1473451"/>
                </a:lnTo>
                <a:lnTo>
                  <a:pt x="3070204" y="1461272"/>
                </a:lnTo>
                <a:lnTo>
                  <a:pt x="3123395" y="1448469"/>
                </a:lnTo>
                <a:lnTo>
                  <a:pt x="3175475" y="1435053"/>
                </a:lnTo>
                <a:lnTo>
                  <a:pt x="3226411" y="1421039"/>
                </a:lnTo>
                <a:lnTo>
                  <a:pt x="3276170" y="1406439"/>
                </a:lnTo>
                <a:lnTo>
                  <a:pt x="3324719" y="1391266"/>
                </a:lnTo>
                <a:lnTo>
                  <a:pt x="3372023" y="1375533"/>
                </a:lnTo>
                <a:lnTo>
                  <a:pt x="3418050" y="1359253"/>
                </a:lnTo>
                <a:lnTo>
                  <a:pt x="3462766" y="1342439"/>
                </a:lnTo>
                <a:lnTo>
                  <a:pt x="3506137" y="1325103"/>
                </a:lnTo>
                <a:lnTo>
                  <a:pt x="3548131" y="1307260"/>
                </a:lnTo>
                <a:lnTo>
                  <a:pt x="3588714" y="1288921"/>
                </a:lnTo>
                <a:lnTo>
                  <a:pt x="3627852" y="1270100"/>
                </a:lnTo>
                <a:lnTo>
                  <a:pt x="3665512" y="1250809"/>
                </a:lnTo>
                <a:lnTo>
                  <a:pt x="3701661" y="1231062"/>
                </a:lnTo>
                <a:lnTo>
                  <a:pt x="3736265" y="1210872"/>
                </a:lnTo>
                <a:lnTo>
                  <a:pt x="3769291" y="1190251"/>
                </a:lnTo>
                <a:lnTo>
                  <a:pt x="3830474" y="1147770"/>
                </a:lnTo>
                <a:lnTo>
                  <a:pt x="3884944" y="1103722"/>
                </a:lnTo>
                <a:lnTo>
                  <a:pt x="3932432" y="1058211"/>
                </a:lnTo>
                <a:lnTo>
                  <a:pt x="3972672" y="1011341"/>
                </a:lnTo>
                <a:lnTo>
                  <a:pt x="4005397" y="963215"/>
                </a:lnTo>
                <a:lnTo>
                  <a:pt x="4030338" y="913938"/>
                </a:lnTo>
                <a:lnTo>
                  <a:pt x="4047230" y="863612"/>
                </a:lnTo>
                <a:lnTo>
                  <a:pt x="4055803" y="812341"/>
                </a:lnTo>
                <a:lnTo>
                  <a:pt x="4056888" y="786384"/>
                </a:lnTo>
                <a:lnTo>
                  <a:pt x="4055803" y="760424"/>
                </a:lnTo>
                <a:lnTo>
                  <a:pt x="4047230" y="709149"/>
                </a:lnTo>
                <a:lnTo>
                  <a:pt x="4030338" y="658820"/>
                </a:lnTo>
                <a:lnTo>
                  <a:pt x="4005397" y="609540"/>
                </a:lnTo>
                <a:lnTo>
                  <a:pt x="3972672" y="561412"/>
                </a:lnTo>
                <a:lnTo>
                  <a:pt x="3932432" y="514541"/>
                </a:lnTo>
                <a:lnTo>
                  <a:pt x="3884944" y="469029"/>
                </a:lnTo>
                <a:lnTo>
                  <a:pt x="3830474" y="424981"/>
                </a:lnTo>
                <a:lnTo>
                  <a:pt x="3769291" y="382499"/>
                </a:lnTo>
                <a:lnTo>
                  <a:pt x="3736265" y="361878"/>
                </a:lnTo>
                <a:lnTo>
                  <a:pt x="3701661" y="341688"/>
                </a:lnTo>
                <a:lnTo>
                  <a:pt x="3665512" y="321941"/>
                </a:lnTo>
                <a:lnTo>
                  <a:pt x="3627852" y="302651"/>
                </a:lnTo>
                <a:lnTo>
                  <a:pt x="3588714" y="283830"/>
                </a:lnTo>
                <a:lnTo>
                  <a:pt x="3548131" y="265492"/>
                </a:lnTo>
                <a:lnTo>
                  <a:pt x="3506137" y="247649"/>
                </a:lnTo>
                <a:lnTo>
                  <a:pt x="3462766" y="230314"/>
                </a:lnTo>
                <a:lnTo>
                  <a:pt x="3418050" y="213500"/>
                </a:lnTo>
                <a:lnTo>
                  <a:pt x="3372023" y="197221"/>
                </a:lnTo>
                <a:lnTo>
                  <a:pt x="3324719" y="181488"/>
                </a:lnTo>
                <a:lnTo>
                  <a:pt x="3276170" y="166316"/>
                </a:lnTo>
                <a:lnTo>
                  <a:pt x="3226411" y="151717"/>
                </a:lnTo>
                <a:lnTo>
                  <a:pt x="3175475" y="137703"/>
                </a:lnTo>
                <a:lnTo>
                  <a:pt x="3123395" y="124289"/>
                </a:lnTo>
                <a:lnTo>
                  <a:pt x="3070204" y="111486"/>
                </a:lnTo>
                <a:lnTo>
                  <a:pt x="3015936" y="99308"/>
                </a:lnTo>
                <a:lnTo>
                  <a:pt x="2960625" y="87768"/>
                </a:lnTo>
                <a:lnTo>
                  <a:pt x="2904304" y="76879"/>
                </a:lnTo>
                <a:lnTo>
                  <a:pt x="2847005" y="66653"/>
                </a:lnTo>
                <a:lnTo>
                  <a:pt x="2788764" y="57104"/>
                </a:lnTo>
                <a:lnTo>
                  <a:pt x="2729612" y="48244"/>
                </a:lnTo>
                <a:lnTo>
                  <a:pt x="2669584" y="40087"/>
                </a:lnTo>
                <a:lnTo>
                  <a:pt x="2608713" y="32645"/>
                </a:lnTo>
                <a:lnTo>
                  <a:pt x="2547032" y="25932"/>
                </a:lnTo>
                <a:lnTo>
                  <a:pt x="2484575" y="19959"/>
                </a:lnTo>
                <a:lnTo>
                  <a:pt x="2421374" y="14742"/>
                </a:lnTo>
                <a:lnTo>
                  <a:pt x="2357465" y="10291"/>
                </a:lnTo>
                <a:lnTo>
                  <a:pt x="2292879" y="6621"/>
                </a:lnTo>
                <a:lnTo>
                  <a:pt x="2227651" y="3743"/>
                </a:lnTo>
                <a:lnTo>
                  <a:pt x="2161813" y="1672"/>
                </a:lnTo>
                <a:lnTo>
                  <a:pt x="2095399" y="420"/>
                </a:lnTo>
                <a:lnTo>
                  <a:pt x="20284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46761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4572"/>
            <a:ext cx="9144000" cy="1402080"/>
          </a:xfrm>
          <a:custGeom>
            <a:avLst/>
            <a:gdLst/>
            <a:ahLst/>
            <a:cxnLst/>
            <a:rect l="l" t="t" r="r" b="b"/>
            <a:pathLst>
              <a:path w="9144000" h="1402080">
                <a:moveTo>
                  <a:pt x="9144000" y="0"/>
                </a:moveTo>
                <a:lnTo>
                  <a:pt x="0" y="0"/>
                </a:lnTo>
                <a:lnTo>
                  <a:pt x="0" y="1402079"/>
                </a:lnTo>
                <a:lnTo>
                  <a:pt x="9144000" y="1402079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0083" y="274320"/>
            <a:ext cx="1152144" cy="9951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170930"/>
            <a:ext cx="9144000" cy="16870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5190743"/>
            <a:ext cx="9144000" cy="1667510"/>
          </a:xfrm>
          <a:custGeom>
            <a:avLst/>
            <a:gdLst/>
            <a:ahLst/>
            <a:cxnLst/>
            <a:rect l="l" t="t" r="r" b="b"/>
            <a:pathLst>
              <a:path w="9144000" h="1667509">
                <a:moveTo>
                  <a:pt x="9144000" y="0"/>
                </a:moveTo>
                <a:lnTo>
                  <a:pt x="0" y="0"/>
                </a:lnTo>
                <a:lnTo>
                  <a:pt x="0" y="1667256"/>
                </a:lnTo>
                <a:lnTo>
                  <a:pt x="9144000" y="1667256"/>
                </a:lnTo>
                <a:lnTo>
                  <a:pt x="9144000" y="0"/>
                </a:lnTo>
                <a:close/>
              </a:path>
            </a:pathLst>
          </a:custGeom>
          <a:solidFill>
            <a:srgbClr val="CD212C">
              <a:alpha val="9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3152" y="5509259"/>
            <a:ext cx="1191768" cy="1030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0083" y="274320"/>
            <a:ext cx="1152144" cy="9951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89001"/>
            <a:ext cx="69221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8580" y="1304172"/>
            <a:ext cx="4253865" cy="423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038600"/>
            <a:ext cx="68580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4000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KO</a:t>
            </a:r>
            <a:r>
              <a:rPr sz="40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4000" spc="-10" dirty="0">
                <a:solidFill>
                  <a:srgbClr val="FFFFFF"/>
                </a:solidFill>
                <a:latin typeface="Calibri"/>
                <a:cs typeface="Calibri"/>
              </a:rPr>
              <a:t>EKAINA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KO 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KANPAINARAKO</a:t>
            </a:r>
            <a:r>
              <a:rPr sz="4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ORIENTAZIOAK </a:t>
            </a:r>
            <a:r>
              <a:rPr lang="es-ES" sz="4000" spc="-25" dirty="0">
                <a:solidFill>
                  <a:srgbClr val="FFFFFF"/>
                </a:solidFill>
                <a:latin typeface="Calibri"/>
                <a:cs typeface="Calibri"/>
              </a:rPr>
              <a:t>ORIENTACIONES PARA LA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CAMPAÑA</a:t>
            </a:r>
            <a:r>
              <a:rPr sz="40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4000" spc="-30" dirty="0">
                <a:solidFill>
                  <a:srgbClr val="FFFFFF"/>
                </a:solidFill>
                <a:latin typeface="Calibri"/>
                <a:cs typeface="Calibri"/>
              </a:rPr>
              <a:t>JUNIO</a:t>
            </a:r>
            <a:r>
              <a:rPr sz="4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4000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FC199E-A93E-4F5E-8525-EC440A63B01E}"/>
              </a:ext>
            </a:extLst>
          </p:cNvPr>
          <p:cNvSpPr txBox="1"/>
          <p:nvPr/>
        </p:nvSpPr>
        <p:spPr>
          <a:xfrm>
            <a:off x="7620000" y="5181600"/>
            <a:ext cx="1371600" cy="1524000"/>
          </a:xfrm>
          <a:prstGeom prst="rect">
            <a:avLst/>
          </a:prstGeom>
          <a:solidFill>
            <a:srgbClr val="CB212C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841ECD-84A0-4EFE-AB31-C10DCBB09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86" y="5275797"/>
            <a:ext cx="1094627" cy="1283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1366463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02AFD5-1783-4D20-A16E-5922F310934C}"/>
              </a:ext>
            </a:extLst>
          </p:cNvPr>
          <p:cNvSpPr/>
          <p:nvPr/>
        </p:nvSpPr>
        <p:spPr>
          <a:xfrm>
            <a:off x="384175" y="3087370"/>
            <a:ext cx="7670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Se deja afectar por el sufrimiento del prójimo</a:t>
            </a: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Sale de su zona de confort y afronta la soledad desde el encuentro </a:t>
            </a: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Acoge y hace sitio a las personas más vulnerables</a:t>
            </a: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Pone su corazón para dignificar a quienes nuestra sociedad descarta 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19F666-1306-4B1C-A5CD-80FE5A092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388938"/>
            <a:ext cx="69215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pic>
        <p:nvPicPr>
          <p:cNvPr id="2052" name="Picture 4" descr="estrategia de relación con el cliente, comprender, comunicar, brindar un servicio excelente, generar confianza, fomentar relaciones a largo plazo, formar asociaciones comerciales, satisfacción y lealtad del cliente. - empatía fotografías e imágenes de stock">
            <a:extLst>
              <a:ext uri="{FF2B5EF4-FFF2-40B4-BE49-F238E27FC236}">
                <a16:creationId xmlns:a16="http://schemas.microsoft.com/office/drawing/2014/main" id="{A291DB52-B59C-48B5-8D86-3DBD16615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7" t="23095" r="12988" b="12181"/>
          <a:stretch/>
        </p:blipFill>
        <p:spPr bwMode="auto">
          <a:xfrm>
            <a:off x="2941877" y="4514182"/>
            <a:ext cx="2687958" cy="20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20F6BB6-0334-4C3C-8600-C5A812CAE474}"/>
              </a:ext>
            </a:extLst>
          </p:cNvPr>
          <p:cNvSpPr/>
          <p:nvPr/>
        </p:nvSpPr>
        <p:spPr>
          <a:xfrm>
            <a:off x="334535" y="1526087"/>
            <a:ext cx="83763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Hurkoaren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sufrimenduak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erasaten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uzten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du</a:t>
            </a:r>
          </a:p>
          <a:p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Bere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konfort-eremutik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irten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bakardadeari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topaketatik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dio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aurre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Pertsona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ahulenei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harrera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leku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die</a:t>
            </a:r>
          </a:p>
          <a:p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Gure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gizarteak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baztertzen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dituenak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duintzeko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bihotza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jartzen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du</a:t>
            </a:r>
          </a:p>
        </p:txBody>
      </p:sp>
    </p:spTree>
    <p:extLst>
      <p:ext uri="{BB962C8B-B14F-4D97-AF65-F5344CB8AC3E}">
        <p14:creationId xmlns:p14="http://schemas.microsoft.com/office/powerpoint/2010/main" val="166801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1366463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883ECEC-750D-4383-886E-0DD6985630A9}"/>
              </a:ext>
            </a:extLst>
          </p:cNvPr>
          <p:cNvSpPr/>
          <p:nvPr/>
        </p:nvSpPr>
        <p:spPr>
          <a:xfrm>
            <a:off x="223653" y="31644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Se caracteriza por la cercanía, la escucha y el reconocimiento de la dignidad </a:t>
            </a: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Acompaña, promueve, potencia, posibilita, dinamiza, detecta, sostiene, nunca suple</a:t>
            </a:r>
          </a:p>
          <a:p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Valora a la persona y le dice sin palabras que se puede contar con ella   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19F666-1306-4B1C-A5CD-80FE5A092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388938"/>
            <a:ext cx="69215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pic>
        <p:nvPicPr>
          <p:cNvPr id="2050" name="Picture 2" descr="concepto de marketing de customer sight. comprensión profunda de los clientes, sus comportamientos, preferencias y necesidades. usar el conocimiento del cliente para construir una relación sólida con el cliente y aumentar la lealtad del cliente. - empatía fotografías e imágenes de stock">
            <a:extLst>
              <a:ext uri="{FF2B5EF4-FFF2-40B4-BE49-F238E27FC236}">
                <a16:creationId xmlns:a16="http://schemas.microsoft.com/office/drawing/2014/main" id="{AEB7677B-FED2-43EB-B67B-F6DC66121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23622" b="20241"/>
          <a:stretch/>
        </p:blipFill>
        <p:spPr bwMode="auto">
          <a:xfrm>
            <a:off x="2816347" y="4383433"/>
            <a:ext cx="2912100" cy="20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F14452B-85ED-4E0C-9880-FA27B7234354}"/>
              </a:ext>
            </a:extLst>
          </p:cNvPr>
          <p:cNvSpPr/>
          <p:nvPr/>
        </p:nvSpPr>
        <p:spPr>
          <a:xfrm>
            <a:off x="286872" y="1603472"/>
            <a:ext cx="8704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Hurbiltasuna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entzutea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duintasuna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aitortzea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ditu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ezaugarri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Lagundu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sustatu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potentzia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ahalbidetu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dinamizatu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detektatu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eutsi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inoiz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ez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ordeztu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Baloratu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pertsona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esan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hitzik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gabe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berarekin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konta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daitekeela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4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squeleto humano con antecedentes médicos por coronavirus - redes fotografías e imágenes de stock">
            <a:extLst>
              <a:ext uri="{FF2B5EF4-FFF2-40B4-BE49-F238E27FC236}">
                <a16:creationId xmlns:a16="http://schemas.microsoft.com/office/drawing/2014/main" id="{045182C0-A7EA-40E9-98CF-DA965922E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"/>
          <a:stretch/>
        </p:blipFill>
        <p:spPr bwMode="auto">
          <a:xfrm>
            <a:off x="0" y="1219200"/>
            <a:ext cx="9144000" cy="57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0" y="-1"/>
            <a:ext cx="9144000" cy="1366463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02AFD5-1783-4D20-A16E-5922F310934C}"/>
              </a:ext>
            </a:extLst>
          </p:cNvPr>
          <p:cNvSpPr/>
          <p:nvPr/>
        </p:nvSpPr>
        <p:spPr>
          <a:xfrm>
            <a:off x="291708" y="143027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sz="22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883ECEC-750D-4383-886E-0DD6985630A9}"/>
              </a:ext>
            </a:extLst>
          </p:cNvPr>
          <p:cNvSpPr/>
          <p:nvPr/>
        </p:nvSpPr>
        <p:spPr>
          <a:xfrm>
            <a:off x="5161659" y="3998596"/>
            <a:ext cx="3982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olabora en la creación de redes comunitarias de solidaridad, de protestas y propuestas, trabajando en equipo y colaborando para generar una cultura del encuentro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19F666-1306-4B1C-A5CD-80FE5A092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388938"/>
            <a:ext cx="69215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7AC66E-6DAD-4933-878E-B7E7E65D2C59}"/>
              </a:ext>
            </a:extLst>
          </p:cNvPr>
          <p:cNvSpPr/>
          <p:nvPr/>
        </p:nvSpPr>
        <p:spPr>
          <a:xfrm>
            <a:off x="5153123" y="1774660"/>
            <a:ext cx="330424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  <a:r>
              <a:rPr lang="es-ES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uestra apertura a todas las personas, sean de donde sean y vengan de donde vengan</a:t>
            </a: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04780D-79B4-4380-B341-A3235B891A4E}"/>
              </a:ext>
            </a:extLst>
          </p:cNvPr>
          <p:cNvSpPr/>
          <p:nvPr/>
        </p:nvSpPr>
        <p:spPr>
          <a:xfrm>
            <a:off x="686630" y="1993638"/>
            <a:ext cx="3304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Pertsona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guztientzat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irekita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dago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edonondik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datozela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ere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87BB342-2698-4BFE-8D3E-3FEBC88C4CED}"/>
              </a:ext>
            </a:extLst>
          </p:cNvPr>
          <p:cNvSpPr/>
          <p:nvPr/>
        </p:nvSpPr>
        <p:spPr>
          <a:xfrm>
            <a:off x="589659" y="376806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Elkartasun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-, protesta- eta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proposamen-sare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komunitarioak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sortzen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laguntzen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du,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taldean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eginez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eta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topaketaren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kultura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sortzeko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lankidetzan</a:t>
            </a: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40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1366463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02AFD5-1783-4D20-A16E-5922F310934C}"/>
              </a:ext>
            </a:extLst>
          </p:cNvPr>
          <p:cNvSpPr/>
          <p:nvPr/>
        </p:nvSpPr>
        <p:spPr>
          <a:xfrm>
            <a:off x="291708" y="143027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sz="2200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19F666-1306-4B1C-A5CD-80FE5A092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388938"/>
            <a:ext cx="69215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7AC66E-6DAD-4933-878E-B7E7E65D2C59}"/>
              </a:ext>
            </a:extLst>
          </p:cNvPr>
          <p:cNvSpPr/>
          <p:nvPr/>
        </p:nvSpPr>
        <p:spPr>
          <a:xfrm>
            <a:off x="384175" y="1406621"/>
            <a:ext cx="85038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s-ES" b="1" dirty="0" err="1">
                <a:latin typeface="+mn-lt"/>
              </a:rPr>
              <a:t>Argi</a:t>
            </a:r>
            <a:r>
              <a:rPr lang="es-ES" b="1" dirty="0">
                <a:latin typeface="+mn-lt"/>
              </a:rPr>
              <a:t> du </a:t>
            </a:r>
            <a:r>
              <a:rPr lang="es-ES" b="1" dirty="0" err="1">
                <a:latin typeface="+mn-lt"/>
              </a:rPr>
              <a:t>eman</a:t>
            </a:r>
            <a:r>
              <a:rPr lang="es-ES" b="1" dirty="0">
                <a:latin typeface="+mn-lt"/>
              </a:rPr>
              <a:t> eta </a:t>
            </a:r>
            <a:r>
              <a:rPr lang="es-ES" b="1" dirty="0" err="1">
                <a:latin typeface="+mn-lt"/>
              </a:rPr>
              <a:t>partekatu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ez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ezik</a:t>
            </a:r>
            <a:r>
              <a:rPr lang="es-ES" b="1" dirty="0">
                <a:latin typeface="+mn-lt"/>
              </a:rPr>
              <a:t>, </a:t>
            </a:r>
            <a:r>
              <a:rPr lang="es-ES" b="1" dirty="0" err="1">
                <a:latin typeface="+mn-lt"/>
              </a:rPr>
              <a:t>elkarrekikotasun-harreman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bat</a:t>
            </a:r>
            <a:r>
              <a:rPr lang="es-ES" b="1" dirty="0">
                <a:latin typeface="+mn-lt"/>
              </a:rPr>
              <a:t>, </a:t>
            </a:r>
            <a:r>
              <a:rPr lang="es-ES" b="1" dirty="0" err="1">
                <a:latin typeface="+mn-lt"/>
              </a:rPr>
              <a:t>gizatasun</a:t>
            </a:r>
            <a:r>
              <a:rPr lang="es-ES" b="1" dirty="0">
                <a:latin typeface="+mn-lt"/>
              </a:rPr>
              <a:t> eta </a:t>
            </a:r>
            <a:r>
              <a:rPr lang="es-ES" b="1" dirty="0" err="1">
                <a:latin typeface="+mn-lt"/>
              </a:rPr>
              <a:t>topaketa-gune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bat</a:t>
            </a:r>
            <a:r>
              <a:rPr lang="es-ES" b="1" dirty="0">
                <a:latin typeface="+mn-lt"/>
              </a:rPr>
              <a:t> ere </a:t>
            </a:r>
            <a:r>
              <a:rPr lang="es-ES" b="1" dirty="0" err="1">
                <a:latin typeface="+mn-lt"/>
              </a:rPr>
              <a:t>jasotzen</a:t>
            </a:r>
            <a:r>
              <a:rPr lang="es-ES" b="1" dirty="0">
                <a:latin typeface="+mn-lt"/>
              </a:rPr>
              <a:t> duela.</a:t>
            </a:r>
            <a:br>
              <a:rPr lang="es-ES" dirty="0"/>
            </a:br>
            <a:endParaRPr lang="es-ES" dirty="0">
              <a:solidFill>
                <a:schemeClr val="tx1"/>
              </a:solidFill>
              <a:latin typeface="+mn-lt"/>
            </a:endParaRPr>
          </a:p>
          <a:p>
            <a:pPr rtl="0" fontAlgn="base"/>
            <a:r>
              <a:rPr lang="es-ES" dirty="0">
                <a:solidFill>
                  <a:schemeClr val="tx1"/>
                </a:solidFill>
                <a:latin typeface="+mn-lt"/>
              </a:rPr>
              <a:t>Ti</a:t>
            </a:r>
            <a:r>
              <a:rPr lang="es-ES" dirty="0">
                <a:latin typeface="+mn-lt"/>
              </a:rPr>
              <a:t>ene claro que no sólo da y comparte, sino que también recibe estableciéndose una relación de reciprocidad, un espacio de humanidad y encuentro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C5D6DC-C1A9-4E87-8086-ABFB8F557D47}"/>
              </a:ext>
            </a:extLst>
          </p:cNvPr>
          <p:cNvSpPr/>
          <p:nvPr/>
        </p:nvSpPr>
        <p:spPr>
          <a:xfrm>
            <a:off x="2886635" y="3252197"/>
            <a:ext cx="6164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s-ES" b="1" dirty="0" err="1">
                <a:latin typeface="+mn-lt"/>
              </a:rPr>
              <a:t>Uste</a:t>
            </a:r>
            <a:r>
              <a:rPr lang="es-ES" b="1" dirty="0">
                <a:latin typeface="+mn-lt"/>
              </a:rPr>
              <a:t> du posible dela </a:t>
            </a:r>
            <a:r>
              <a:rPr lang="es-ES" b="1" dirty="0" err="1">
                <a:latin typeface="+mn-lt"/>
              </a:rPr>
              <a:t>gizarte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gizatiarrago</a:t>
            </a:r>
            <a:r>
              <a:rPr lang="es-ES" b="1" dirty="0">
                <a:latin typeface="+mn-lt"/>
              </a:rPr>
              <a:t> eta </a:t>
            </a:r>
            <a:r>
              <a:rPr lang="es-ES" b="1" dirty="0" err="1">
                <a:latin typeface="+mn-lt"/>
              </a:rPr>
              <a:t>bidezkoago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baterantz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aldatzea</a:t>
            </a:r>
            <a:r>
              <a:rPr lang="es-ES" b="1" dirty="0">
                <a:latin typeface="+mn-lt"/>
              </a:rPr>
              <a:t>. </a:t>
            </a:r>
            <a:r>
              <a:rPr lang="es-ES" b="1" dirty="0" err="1">
                <a:latin typeface="+mn-lt"/>
              </a:rPr>
              <a:t>Guztion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onerako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lan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egiten</a:t>
            </a:r>
            <a:r>
              <a:rPr lang="es-ES" b="1" dirty="0">
                <a:latin typeface="+mn-lt"/>
              </a:rPr>
              <a:t> du, </a:t>
            </a:r>
            <a:r>
              <a:rPr lang="es-ES" b="1" dirty="0" err="1">
                <a:latin typeface="+mn-lt"/>
              </a:rPr>
              <a:t>gizateria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osoa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duintasunez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bizi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dadin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baldintzarik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onenak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sortzea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bilatuz</a:t>
            </a:r>
            <a:r>
              <a:rPr lang="es-ES" b="1" dirty="0">
                <a:latin typeface="+mn-lt"/>
              </a:rPr>
              <a:t>, </a:t>
            </a:r>
            <a:r>
              <a:rPr lang="es-ES" b="1" dirty="0" err="1">
                <a:latin typeface="+mn-lt"/>
              </a:rPr>
              <a:t>pobrezia</a:t>
            </a:r>
            <a:r>
              <a:rPr lang="es-ES" b="1" dirty="0">
                <a:latin typeface="+mn-lt"/>
              </a:rPr>
              <a:t> eta </a:t>
            </a:r>
            <a:r>
              <a:rPr lang="es-ES" b="1" dirty="0" err="1">
                <a:latin typeface="+mn-lt"/>
              </a:rPr>
              <a:t>bazterketa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sortzen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duten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mekanismoen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aurka</a:t>
            </a:r>
            <a:r>
              <a:rPr lang="es-ES" b="1" dirty="0">
                <a:latin typeface="+mn-lt"/>
              </a:rPr>
              <a:t> </a:t>
            </a:r>
            <a:r>
              <a:rPr lang="es-ES" b="1" dirty="0" err="1">
                <a:latin typeface="+mn-lt"/>
              </a:rPr>
              <a:t>borrokatuz</a:t>
            </a:r>
            <a:endParaRPr lang="es-ES" b="1" dirty="0">
              <a:latin typeface="+mn-lt"/>
            </a:endParaRPr>
          </a:p>
          <a:p>
            <a:pPr rtl="0" fontAlgn="base"/>
            <a:endParaRPr lang="es-ES" dirty="0">
              <a:latin typeface="+mn-lt"/>
            </a:endParaRPr>
          </a:p>
          <a:p>
            <a:pPr rtl="0" fontAlgn="base"/>
            <a:r>
              <a:rPr lang="es-ES" dirty="0">
                <a:latin typeface="+mn-lt"/>
              </a:rPr>
              <a:t>Cree posible el cambio hacia una sociedad más humana y más justa. Trabaja por el bien común, buscando crear las mejores condiciones para que toda la humanidad viva dignamente, luchando contra los mecanismos que generan pobreza y exclusión </a:t>
            </a:r>
          </a:p>
          <a:p>
            <a:pPr rtl="0" fontAlgn="base"/>
            <a:r>
              <a:rPr lang="es-ES" dirty="0">
                <a:latin typeface="+mn-lt"/>
              </a:rPr>
              <a:t> </a:t>
            </a:r>
          </a:p>
        </p:txBody>
      </p:sp>
      <p:pic>
        <p:nvPicPr>
          <p:cNvPr id="6148" name="Picture 4" descr="reciprocidad - reciprocidad fotografías e imágenes de stock">
            <a:extLst>
              <a:ext uri="{FF2B5EF4-FFF2-40B4-BE49-F238E27FC236}">
                <a16:creationId xmlns:a16="http://schemas.microsoft.com/office/drawing/2014/main" id="{A9CC4EDA-13B4-4DCC-AB64-EC7BCB960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12648" r="4527" b="6779"/>
          <a:stretch/>
        </p:blipFill>
        <p:spPr bwMode="auto">
          <a:xfrm>
            <a:off x="140332" y="3948206"/>
            <a:ext cx="2746303" cy="23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dia.istockphoto.com/id/503708758/es/foto/reserve-en-el-coraz%C3%B3n.jpg?b=1&amp;s=612x612&amp;w=0&amp;k=20&amp;c=cPNOQSV8uxgoUR_NSqluYHAswHCjOd2RE1DuLmtgeKQ=">
            <a:extLst>
              <a:ext uri="{FF2B5EF4-FFF2-40B4-BE49-F238E27FC236}">
                <a16:creationId xmlns:a16="http://schemas.microsoft.com/office/drawing/2014/main" id="{CC57903C-2B38-49E7-AA8E-3F1628E8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4825"/>
            <a:ext cx="9144001" cy="55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0" y="-1"/>
            <a:ext cx="9144000" cy="1366463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02AFD5-1783-4D20-A16E-5922F310934C}"/>
              </a:ext>
            </a:extLst>
          </p:cNvPr>
          <p:cNvSpPr/>
          <p:nvPr/>
        </p:nvSpPr>
        <p:spPr>
          <a:xfrm>
            <a:off x="291708" y="143027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sz="2200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19F666-1306-4B1C-A5CD-80FE5A092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388938"/>
            <a:ext cx="69215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7AC66E-6DAD-4933-878E-B7E7E65D2C59}"/>
              </a:ext>
            </a:extLst>
          </p:cNvPr>
          <p:cNvSpPr/>
          <p:nvPr/>
        </p:nvSpPr>
        <p:spPr>
          <a:xfrm>
            <a:off x="348424" y="1603018"/>
            <a:ext cx="85038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s-ES" sz="2000" b="1" dirty="0" err="1">
                <a:latin typeface="+mn-lt"/>
              </a:rPr>
              <a:t>Prestakuntza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zaintzen</a:t>
            </a:r>
            <a:r>
              <a:rPr lang="es-ES" sz="2000" b="1" dirty="0">
                <a:latin typeface="+mn-lt"/>
              </a:rPr>
              <a:t> du eta </a:t>
            </a:r>
            <a:r>
              <a:rPr lang="es-ES" sz="2000" b="1" dirty="0" err="1">
                <a:latin typeface="+mn-lt"/>
              </a:rPr>
              <a:t>bere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konpromisoa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animatzen</a:t>
            </a:r>
            <a:r>
              <a:rPr lang="es-ES" sz="2000" b="1" dirty="0">
                <a:latin typeface="+mn-lt"/>
              </a:rPr>
              <a:t> eta </a:t>
            </a:r>
            <a:r>
              <a:rPr lang="es-ES" sz="2000" b="1" dirty="0" err="1">
                <a:latin typeface="+mn-lt"/>
              </a:rPr>
              <a:t>sostengatzen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duen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espiritualtasuna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lantzen</a:t>
            </a:r>
            <a:r>
              <a:rPr lang="es-ES" sz="2000" b="1" dirty="0">
                <a:latin typeface="+mn-lt"/>
              </a:rPr>
              <a:t> du</a:t>
            </a:r>
            <a:br>
              <a:rPr lang="es-ES" sz="2000" dirty="0"/>
            </a:br>
            <a:r>
              <a:rPr lang="es-ES" sz="2000" dirty="0">
                <a:latin typeface="+mn-lt"/>
              </a:rPr>
              <a:t>Cuida la formación y cultiva una espiritualidad que anima y sostiene su compromiso</a:t>
            </a:r>
          </a:p>
          <a:p>
            <a:pPr rtl="0" fontAlgn="base"/>
            <a:endParaRPr lang="es-ES" sz="2000" dirty="0">
              <a:latin typeface="+mn-lt"/>
            </a:endParaRPr>
          </a:p>
          <a:p>
            <a:pPr fontAlgn="base"/>
            <a:r>
              <a:rPr lang="es-ES" sz="2000" b="1" dirty="0" err="1">
                <a:latin typeface="+mn-lt"/>
              </a:rPr>
              <a:t>Komunitatetik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bizi</a:t>
            </a:r>
            <a:r>
              <a:rPr lang="es-ES" sz="2000" b="1" dirty="0">
                <a:latin typeface="+mn-lt"/>
              </a:rPr>
              <a:t> du </a:t>
            </a:r>
            <a:r>
              <a:rPr lang="es-ES" sz="2000" b="1" dirty="0" err="1">
                <a:latin typeface="+mn-lt"/>
              </a:rPr>
              <a:t>konpromiso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hori</a:t>
            </a:r>
            <a:r>
              <a:rPr lang="es-ES" sz="2000" b="1" dirty="0">
                <a:latin typeface="+mn-lt"/>
              </a:rPr>
              <a:t>, eta </a:t>
            </a:r>
            <a:r>
              <a:rPr lang="es-ES" sz="2000" b="1" dirty="0" err="1">
                <a:latin typeface="+mn-lt"/>
              </a:rPr>
              <a:t>bizi</a:t>
            </a:r>
            <a:r>
              <a:rPr lang="es-ES" sz="2000" b="1" dirty="0">
                <a:latin typeface="+mn-lt"/>
              </a:rPr>
              <a:t> den </a:t>
            </a:r>
            <a:r>
              <a:rPr lang="es-ES" sz="2000" b="1" dirty="0" err="1">
                <a:latin typeface="+mn-lt"/>
              </a:rPr>
              <a:t>lekuan</a:t>
            </a:r>
            <a:r>
              <a:rPr lang="es-ES" sz="2000" b="1" dirty="0">
                <a:latin typeface="+mn-lt"/>
              </a:rPr>
              <a:t> "</a:t>
            </a:r>
            <a:r>
              <a:rPr lang="es-ES" sz="2000" b="1" dirty="0" err="1">
                <a:latin typeface="+mn-lt"/>
              </a:rPr>
              <a:t>fedea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kaleratzeko</a:t>
            </a:r>
            <a:r>
              <a:rPr lang="es-ES" sz="2000" b="1" dirty="0">
                <a:latin typeface="+mn-lt"/>
              </a:rPr>
              <a:t>“ </a:t>
            </a:r>
            <a:r>
              <a:rPr lang="es-ES" sz="2000" b="1" dirty="0" err="1">
                <a:latin typeface="+mn-lt"/>
              </a:rPr>
              <a:t>sufrimendua</a:t>
            </a:r>
            <a:r>
              <a:rPr lang="es-ES" sz="2000" b="1" dirty="0">
                <a:latin typeface="+mn-lt"/>
              </a:rPr>
              <a:t> du eta </a:t>
            </a:r>
            <a:r>
              <a:rPr lang="es-ES" sz="2000" b="1" dirty="0" err="1">
                <a:latin typeface="+mn-lt"/>
              </a:rPr>
              <a:t>itxaropen-zeinu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ukigarriak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ereiteko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hark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bidaltzen</a:t>
            </a:r>
            <a:r>
              <a:rPr lang="es-ES" sz="2000" b="1" dirty="0">
                <a:latin typeface="+mn-lt"/>
              </a:rPr>
              <a:t> duela </a:t>
            </a:r>
            <a:r>
              <a:rPr lang="es-ES" sz="2000" b="1" dirty="0" err="1">
                <a:latin typeface="+mn-lt"/>
              </a:rPr>
              <a:t>sentitzen</a:t>
            </a:r>
            <a:r>
              <a:rPr lang="es-ES" sz="2000" b="1" dirty="0">
                <a:latin typeface="+mn-lt"/>
              </a:rPr>
              <a:t> du</a:t>
            </a:r>
            <a:br>
              <a:rPr lang="es-ES" sz="2400" dirty="0"/>
            </a:br>
            <a:r>
              <a:rPr lang="es-ES" sz="2000" dirty="0">
                <a:latin typeface="+mn-lt"/>
              </a:rPr>
              <a:t>Vive este compromiso desde la comunidad sintiendo que es esta quien le envía a “callejear la fe” donde habita el sufrimiento y a sembrar signos tangibles</a:t>
            </a:r>
          </a:p>
          <a:p>
            <a:pPr rtl="0" fontAlgn="base"/>
            <a:r>
              <a:rPr lang="es-ES" sz="2000" dirty="0">
                <a:latin typeface="+mn-lt"/>
              </a:rPr>
              <a:t>de esperanza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C5D6DC-C1A9-4E87-8086-ABFB8F557D47}"/>
              </a:ext>
            </a:extLst>
          </p:cNvPr>
          <p:cNvSpPr/>
          <p:nvPr/>
        </p:nvSpPr>
        <p:spPr>
          <a:xfrm>
            <a:off x="4572000" y="3168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fontAlgn="base"/>
            <a:r>
              <a:rPr lang="es-ES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81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9144000" cy="1366463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02AFD5-1783-4D20-A16E-5922F310934C}"/>
              </a:ext>
            </a:extLst>
          </p:cNvPr>
          <p:cNvSpPr/>
          <p:nvPr/>
        </p:nvSpPr>
        <p:spPr>
          <a:xfrm>
            <a:off x="384175" y="1535161"/>
            <a:ext cx="854989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fontAlgn="base"/>
            <a:r>
              <a:rPr lang="es-ES" sz="2000" b="1" dirty="0" err="1">
                <a:latin typeface="+mn-lt"/>
              </a:rPr>
              <a:t>Boluntariotza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presentzia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esanguratsua</a:t>
            </a:r>
            <a:r>
              <a:rPr lang="es-ES" sz="2000" b="1" dirty="0">
                <a:latin typeface="+mn-lt"/>
              </a:rPr>
              <a:t> eta </a:t>
            </a:r>
            <a:r>
              <a:rPr lang="es-ES" sz="2000" b="1" dirty="0" err="1">
                <a:latin typeface="+mn-lt"/>
              </a:rPr>
              <a:t>eraldatzailea</a:t>
            </a:r>
            <a:r>
              <a:rPr lang="es-ES" sz="2000" b="1" dirty="0">
                <a:latin typeface="+mn-lt"/>
              </a:rPr>
              <a:t> da </a:t>
            </a:r>
            <a:r>
              <a:rPr lang="es-ES" sz="2000" b="1" dirty="0" err="1">
                <a:latin typeface="+mn-lt"/>
              </a:rPr>
              <a:t>pobrezia-egoeran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edo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gizarte-bazterkeriako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egoeran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dauden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pertsonei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laguntzen</a:t>
            </a:r>
            <a:r>
              <a:rPr lang="es-ES" sz="2000" b="1" dirty="0">
                <a:latin typeface="+mn-lt"/>
              </a:rPr>
              <a:t>.</a:t>
            </a:r>
          </a:p>
          <a:p>
            <a:pPr rtl="0" fontAlgn="base"/>
            <a:r>
              <a:rPr lang="es-ES" sz="2000" dirty="0">
                <a:latin typeface="+mn-lt"/>
              </a:rPr>
              <a:t>El voluntariado es presencia significativa y transformadora en el acompañamiento a las personas en situación de pobreza o exclusión social</a:t>
            </a:r>
            <a:endParaRPr lang="es-ES" dirty="0">
              <a:latin typeface="+mn-lt"/>
            </a:endParaRPr>
          </a:p>
          <a:p>
            <a:pPr rtl="0" fontAlgn="base"/>
            <a:r>
              <a:rPr lang="es-ES" sz="2000" dirty="0">
                <a:latin typeface="+mn-lt"/>
              </a:rPr>
              <a:t> </a:t>
            </a:r>
          </a:p>
          <a:p>
            <a:pPr rtl="0" fontAlgn="base"/>
            <a:r>
              <a:rPr lang="es-ES" sz="2000" b="1" dirty="0" err="1">
                <a:latin typeface="+mn-lt"/>
              </a:rPr>
              <a:t>Borondatezko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konpromiso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hori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bizimodu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bihurtzen</a:t>
            </a:r>
            <a:r>
              <a:rPr lang="es-ES" sz="2000" b="1" dirty="0">
                <a:latin typeface="+mn-lt"/>
              </a:rPr>
              <a:t> da. </a:t>
            </a:r>
            <a:r>
              <a:rPr lang="es-ES" sz="2000" b="1" dirty="0" err="1">
                <a:latin typeface="+mn-lt"/>
              </a:rPr>
              <a:t>Izateko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modu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bat</a:t>
            </a:r>
            <a:r>
              <a:rPr lang="es-ES" sz="2000" b="1" dirty="0">
                <a:latin typeface="+mn-lt"/>
              </a:rPr>
              <a:t>, </a:t>
            </a:r>
            <a:r>
              <a:rPr lang="es-ES" sz="2000" b="1" dirty="0" err="1">
                <a:latin typeface="+mn-lt"/>
              </a:rPr>
              <a:t>bizitzeko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modu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bat</a:t>
            </a:r>
            <a:r>
              <a:rPr lang="es-ES" sz="2000" b="1" dirty="0">
                <a:latin typeface="+mn-lt"/>
              </a:rPr>
              <a:t>, </a:t>
            </a:r>
            <a:r>
              <a:rPr lang="es-ES" sz="2000" b="1" dirty="0" err="1">
                <a:latin typeface="+mn-lt"/>
              </a:rPr>
              <a:t>harremanak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izateko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modu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bat</a:t>
            </a:r>
            <a:r>
              <a:rPr lang="es-ES" sz="2000" b="1" dirty="0">
                <a:latin typeface="+mn-lt"/>
              </a:rPr>
              <a:t>, </a:t>
            </a:r>
            <a:r>
              <a:rPr lang="es-ES" sz="2000" b="1" dirty="0" err="1">
                <a:latin typeface="+mn-lt"/>
              </a:rPr>
              <a:t>bizitzaren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alderdi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guztiak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bustitzen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dirty="0" err="1">
                <a:latin typeface="+mn-lt"/>
              </a:rPr>
              <a:t>dituena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dirty="0">
                <a:latin typeface="+mn-lt"/>
              </a:rPr>
              <a:t>Este compromiso voluntario se convierte en un estilo de vida.</a:t>
            </a:r>
          </a:p>
          <a:p>
            <a:pPr rtl="0" fontAlgn="base"/>
            <a:r>
              <a:rPr lang="es-ES" sz="2000" dirty="0">
                <a:latin typeface="+mn-lt"/>
              </a:rPr>
              <a:t>Un modo de ser, una forma de vivir, de relacionarse, </a:t>
            </a:r>
          </a:p>
          <a:p>
            <a:pPr rtl="0" fontAlgn="base"/>
            <a:r>
              <a:rPr lang="es-ES" sz="2000" dirty="0">
                <a:latin typeface="+mn-lt"/>
              </a:rPr>
              <a:t>que impregna todas las facetas de la vida </a:t>
            </a:r>
          </a:p>
          <a:p>
            <a:pPr rtl="0" fontAlgn="base"/>
            <a:r>
              <a:rPr lang="es-ES" sz="2000" dirty="0">
                <a:latin typeface="+mn-lt"/>
              </a:rPr>
              <a:t> </a:t>
            </a:r>
          </a:p>
          <a:p>
            <a:pPr rtl="0" fontAlgn="base"/>
            <a:endParaRPr lang="es-ES" sz="2000" dirty="0">
              <a:latin typeface="+mn-lt"/>
            </a:endParaRPr>
          </a:p>
          <a:p>
            <a:pPr rtl="0" fontAlgn="base"/>
            <a:endParaRPr lang="es-ES" sz="2000" dirty="0">
              <a:latin typeface="+mn-lt"/>
            </a:endParaRPr>
          </a:p>
          <a:p>
            <a:pPr rtl="0" fontAlgn="base"/>
            <a:r>
              <a:rPr lang="es-ES" sz="2200" i="1" dirty="0">
                <a:latin typeface="+mn-lt"/>
              </a:rPr>
              <a:t>“No se limitan a “hacer por”, sino que se comprometen a “caminar con”, reconociendo en los otros hermanos y hermanas, cada uno con su dignidad y su historia” </a:t>
            </a:r>
          </a:p>
          <a:p>
            <a:pPr algn="r" rtl="0" fontAlgn="base"/>
            <a:r>
              <a:rPr lang="es-ES" sz="2200" dirty="0">
                <a:latin typeface="+mn-lt"/>
              </a:rPr>
              <a:t>León XIV </a:t>
            </a: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5419F666-1306-4B1C-A5CD-80FE5A092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4175" y="388938"/>
            <a:ext cx="69215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C5D6DC-C1A9-4E87-8086-ABFB8F557D47}"/>
              </a:ext>
            </a:extLst>
          </p:cNvPr>
          <p:cNvSpPr/>
          <p:nvPr/>
        </p:nvSpPr>
        <p:spPr>
          <a:xfrm>
            <a:off x="4572000" y="3168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fontAlgn="base"/>
            <a:r>
              <a:rPr lang="es-ES" sz="1800" dirty="0"/>
              <a:t> </a:t>
            </a:r>
          </a:p>
        </p:txBody>
      </p:sp>
      <p:pic>
        <p:nvPicPr>
          <p:cNvPr id="8194" name="Picture 2" descr="https://media.istockphoto.com/id/1720161964/es/foto/primer-plano-de-dos-pies-de-excursionistas-caminando-en-el-bosque.jpg?b=1&amp;s=612x612&amp;w=0&amp;k=20&amp;c=lBeeKYZlTG6WxLVBAFgGgQqllRRNdss2mSp3I6dgD5g=">
            <a:extLst>
              <a:ext uri="{FF2B5EF4-FFF2-40B4-BE49-F238E27FC236}">
                <a16:creationId xmlns:a16="http://schemas.microsoft.com/office/drawing/2014/main" id="{C6E21E0F-D18E-412C-A330-7A22F56B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99" y="4035589"/>
            <a:ext cx="2475566" cy="1585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/>
              <a:t>PROPOSAMENAK. </a:t>
            </a:r>
            <a:r>
              <a:rPr sz="4000" spc="-45"/>
              <a:t>PROPUESTAS</a:t>
            </a:r>
            <a:endParaRPr sz="4000"/>
          </a:p>
        </p:txBody>
      </p:sp>
      <p:pic>
        <p:nvPicPr>
          <p:cNvPr id="6148" name="Picture 4" descr="Gratitud - Iconos gratis de bienestar">
            <a:extLst>
              <a:ext uri="{FF2B5EF4-FFF2-40B4-BE49-F238E27FC236}">
                <a16:creationId xmlns:a16="http://schemas.microsoft.com/office/drawing/2014/main" id="{BA2EC9AC-08D8-4E03-9CD2-110482B1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48" y="3159395"/>
            <a:ext cx="1706777" cy="17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cono de Solidaridad Special Lineal color | Freepik">
            <a:extLst>
              <a:ext uri="{FF2B5EF4-FFF2-40B4-BE49-F238E27FC236}">
                <a16:creationId xmlns:a16="http://schemas.microsoft.com/office/drawing/2014/main" id="{6A99C5F4-CA80-48FF-A6C7-EC9A8665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8" y="4866172"/>
            <a:ext cx="1542490" cy="15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9501B9-657D-495C-8120-5C866B6FDE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E71770F-02F8-4C7D-8558-4CCE501BF0B1}"/>
              </a:ext>
            </a:extLst>
          </p:cNvPr>
          <p:cNvSpPr/>
          <p:nvPr/>
        </p:nvSpPr>
        <p:spPr>
          <a:xfrm>
            <a:off x="3608943" y="1451608"/>
            <a:ext cx="5133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Ez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iragan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oharkabean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Gelditu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denbora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pixka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bat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interesatzeko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entzuteko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Elkarrizketa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ibili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presaka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pases de largo. Detente y dedica un rato de tiempo para interesarte y escuchar. 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Dialoga, no tengas prisa.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8521D2-9445-49D9-872C-3D02BFC5E486}"/>
              </a:ext>
            </a:extLst>
          </p:cNvPr>
          <p:cNvSpPr/>
          <p:nvPr/>
        </p:nvSpPr>
        <p:spPr>
          <a:xfrm>
            <a:off x="600268" y="3507941"/>
            <a:ext cx="526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pertsonak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gogo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onez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Harritu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zaitez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eskertu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jasotzen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duzuna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Acoge a las personas. Sorpréndete y agradece lo que recibes.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0629731-E52B-4AC3-A37A-2CA9411968DD}"/>
              </a:ext>
            </a:extLst>
          </p:cNvPr>
          <p:cNvSpPr/>
          <p:nvPr/>
        </p:nvSpPr>
        <p:spPr>
          <a:xfrm>
            <a:off x="2540046" y="4965846"/>
            <a:ext cx="6202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Utzi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alde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batera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berdintzen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distantziak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sortzen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dituen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begiratzeko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modua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solasa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trukatu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bilatu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elkartzen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zaituztenak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gonbidatu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elkarrekin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zerbait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egitera</a:t>
            </a:r>
            <a:endParaRPr lang="es-E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Deja a un lado la forma de mirar que diferencia y pone distancias. Conversa, intercambia, busca lo que os une e invita a hacer algo en común.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B89330-B7C7-404C-B2AA-FE0932D400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94" t="24778" r="22696" b="37010"/>
          <a:stretch/>
        </p:blipFill>
        <p:spPr>
          <a:xfrm>
            <a:off x="383540" y="1457093"/>
            <a:ext cx="2963957" cy="15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/>
              <a:t>PROPOSAMENAK. </a:t>
            </a:r>
            <a:r>
              <a:rPr sz="4000" spc="-45"/>
              <a:t>PROPUESTAS</a:t>
            </a:r>
            <a:endParaRPr sz="4000"/>
          </a:p>
        </p:txBody>
      </p:sp>
      <p:pic>
        <p:nvPicPr>
          <p:cNvPr id="7170" name="Picture 2" descr="Descarga iconos gratuitos de Economia solidaria en PNG y SVG">
            <a:extLst>
              <a:ext uri="{FF2B5EF4-FFF2-40B4-BE49-F238E27FC236}">
                <a16:creationId xmlns:a16="http://schemas.microsoft.com/office/drawing/2014/main" id="{E3DE4715-8B3D-4374-AA6E-8156B491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50" y="4733365"/>
            <a:ext cx="1925917" cy="19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D037816-10AD-4AD0-A1A2-CEE182189214}"/>
              </a:ext>
            </a:extLst>
          </p:cNvPr>
          <p:cNvSpPr/>
          <p:nvPr/>
        </p:nvSpPr>
        <p:spPr>
          <a:xfrm>
            <a:off x="2689685" y="3469672"/>
            <a:ext cx="6454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Ikasi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keinu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eskuzabal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doakoetatik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Galdetu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boluntarioei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beren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esperientziaz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ikaskuntzez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bizipenez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...</a:t>
            </a:r>
            <a:br>
              <a:rPr lang="es-ES" dirty="0"/>
            </a:b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Aprende de los gestos generosos y gratuitos. Pregunta a las personas voluntarias por su experiencia, aprendizajes, vivencias, … </a:t>
            </a:r>
          </a:p>
        </p:txBody>
      </p:sp>
      <p:pic>
        <p:nvPicPr>
          <p:cNvPr id="7172" name="Picture 4" descr="Símbolo Del Voluntariado Silhouette Aislada De Corazón Y Manos Ilustración  del Vector - Ilustración de humano, diseño: 171715313">
            <a:extLst>
              <a:ext uri="{FF2B5EF4-FFF2-40B4-BE49-F238E27FC236}">
                <a16:creationId xmlns:a16="http://schemas.microsoft.com/office/drawing/2014/main" id="{17E2BAA2-9A22-4C14-ABAC-9D235E15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5" y="29918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AE60793-AF97-4857-B332-244453587138}"/>
              </a:ext>
            </a:extLst>
          </p:cNvPr>
          <p:cNvSpPr/>
          <p:nvPr/>
        </p:nvSpPr>
        <p:spPr>
          <a:xfrm>
            <a:off x="647699" y="4976955"/>
            <a:ext cx="5677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Ondasunak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partekatu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irekitasuna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eskuzabaltasuna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konfiantza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sortzen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Ez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zaitzala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mugitu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bizitza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izateko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ziurtatzeko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grinak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Comparte los bienes, genera apertura, generosidad y confianza. Que no te mueva el afán de tener y asegurar la vida.  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D01975-6025-487D-B8BC-A89F8DC4B9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5AF83DC-D250-4248-9828-D4A4D24F111D}"/>
              </a:ext>
            </a:extLst>
          </p:cNvPr>
          <p:cNvSpPr/>
          <p:nvPr/>
        </p:nvSpPr>
        <p:spPr>
          <a:xfrm>
            <a:off x="463232" y="1421471"/>
            <a:ext cx="63360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Landu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enpatia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Sustatu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loturak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 Zu ni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bezala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Ni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bezala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Duintasun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berarekin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s-ES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Practica la empatía. 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Fomenta vínculos. 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Tú como yo. Yo como tú. 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 la misma dignidad.   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218" name="Picture 2" descr="ilustraciones, imágenes clip art, dibujos animados e iconos de stock de empatía  - empatía">
            <a:extLst>
              <a:ext uri="{FF2B5EF4-FFF2-40B4-BE49-F238E27FC236}">
                <a16:creationId xmlns:a16="http://schemas.microsoft.com/office/drawing/2014/main" id="{9B7130B7-A14A-4194-8E51-E2B458FC3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12896" r="15854" b="10574"/>
          <a:stretch/>
        </p:blipFill>
        <p:spPr bwMode="auto">
          <a:xfrm>
            <a:off x="6537643" y="1553377"/>
            <a:ext cx="2143125" cy="178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/>
              <a:t>PROPOSAMENAK. </a:t>
            </a:r>
            <a:r>
              <a:rPr sz="4000" spc="-45"/>
              <a:t>PROPUESTAS</a:t>
            </a:r>
            <a:endParaRPr sz="4000"/>
          </a:p>
        </p:txBody>
      </p:sp>
      <p:pic>
        <p:nvPicPr>
          <p:cNvPr id="8194" name="Picture 2" descr="Personas - Iconos gratis de personas">
            <a:extLst>
              <a:ext uri="{FF2B5EF4-FFF2-40B4-BE49-F238E27FC236}">
                <a16:creationId xmlns:a16="http://schemas.microsoft.com/office/drawing/2014/main" id="{B1083040-992B-4D1F-9117-1804B2DD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38" y="1374508"/>
            <a:ext cx="1512127" cy="1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FF115D-B1C1-414B-BE69-B09ADE6394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052F946-665F-4CFA-BDE4-5506BE814D83}"/>
              </a:ext>
            </a:extLst>
          </p:cNvPr>
          <p:cNvSpPr/>
          <p:nvPr/>
        </p:nvSpPr>
        <p:spPr>
          <a:xfrm>
            <a:off x="559942" y="16034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Sustatu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sareko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elkartasuna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aniztasunetik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tolerantziatik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duintasunaren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defentsatik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abiatuta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Promueve la solidaridad en red, desde la diversidad, la tolerancia y la defensa de la dignidad.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05866B0-69C7-40B2-88C4-D0F69E1DDBEA}"/>
              </a:ext>
            </a:extLst>
          </p:cNvPr>
          <p:cNvSpPr/>
          <p:nvPr/>
        </p:nvSpPr>
        <p:spPr>
          <a:xfrm>
            <a:off x="380332" y="5320159"/>
            <a:ext cx="5999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Konfiantza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lantzen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du,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lan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eginez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jardunez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baina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ziur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dago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dagoela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zure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esku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Cultiva la confianza, trabajando y actuando, pero con la certeza de que todo no depende de ti.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35F25D1-A7A0-4E2B-B90A-144540B6271A}"/>
              </a:ext>
            </a:extLst>
          </p:cNvPr>
          <p:cNvSpPr/>
          <p:nvPr/>
        </p:nvSpPr>
        <p:spPr>
          <a:xfrm>
            <a:off x="3276600" y="3429000"/>
            <a:ext cx="535369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Inplika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zaitez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ongizate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komunean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eduki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etikorik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gabeko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demokraziaren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politikarekiko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atxikimendu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‑faltaren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aurrean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Implícate en el bien común frente a una democracia vacía de contenido ético y desafección por la política. </a:t>
            </a:r>
            <a:r>
              <a:rPr lang="es-E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55775CC-0024-4638-A931-7346942E071A}"/>
              </a:ext>
            </a:extLst>
          </p:cNvPr>
          <p:cNvPicPr/>
          <p:nvPr/>
        </p:nvPicPr>
        <p:blipFill rotWithShape="1">
          <a:blip r:embed="rId5"/>
          <a:srcRect l="21918" r="19260"/>
          <a:stretch/>
        </p:blipFill>
        <p:spPr>
          <a:xfrm>
            <a:off x="559942" y="3400931"/>
            <a:ext cx="1517554" cy="1409242"/>
          </a:xfrm>
          <a:prstGeom prst="rect">
            <a:avLst/>
          </a:prstGeom>
        </p:spPr>
      </p:pic>
      <p:pic>
        <p:nvPicPr>
          <p:cNvPr id="10242" name="Picture 2" descr="ilustraciones, imágenes clip art, dibujos animados e iconos de stock de ilustración plana de dibujos animados de mujer con manos en gesto de gratitud y aceptación. salud emocional y mental, amor, atención plena, paz interior, autocuidado e ilustración vectorial de mentalidad positiva - oración">
            <a:extLst>
              <a:ext uri="{FF2B5EF4-FFF2-40B4-BE49-F238E27FC236}">
                <a16:creationId xmlns:a16="http://schemas.microsoft.com/office/drawing/2014/main" id="{3182F900-E12B-48BC-83C5-88711AFE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94" y="5119202"/>
            <a:ext cx="1778528" cy="17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07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6675"/>
            <a:chOff x="0" y="0"/>
            <a:chExt cx="9144000" cy="1336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65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1270"/>
            </a:xfrm>
            <a:custGeom>
              <a:avLst/>
              <a:gdLst/>
              <a:ahLst/>
              <a:cxnLst/>
              <a:rect l="l" t="t" r="r" b="b"/>
              <a:pathLst>
                <a:path w="9144000" h="1271270">
                  <a:moveTo>
                    <a:pt x="0" y="0"/>
                  </a:moveTo>
                  <a:lnTo>
                    <a:pt x="0" y="1271015"/>
                  </a:lnTo>
                  <a:lnTo>
                    <a:pt x="9144000" y="1271015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35"/>
              <a:t>OTOITZA. ORACIÓN</a:t>
            </a:r>
            <a:endParaRPr spc="-1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A3E6B8-EA55-4FF6-A740-1BAEB0F5325D}"/>
              </a:ext>
            </a:extLst>
          </p:cNvPr>
          <p:cNvSpPr/>
          <p:nvPr/>
        </p:nvSpPr>
        <p:spPr>
          <a:xfrm>
            <a:off x="290946" y="1512187"/>
            <a:ext cx="8776854" cy="3385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4B0FF9-B3AA-4259-8DB6-FD25022B3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80DDC6-EACE-4DB6-8706-A18C1D751D1C}"/>
              </a:ext>
            </a:extLst>
          </p:cNvPr>
          <p:cNvSpPr/>
          <p:nvPr/>
        </p:nvSpPr>
        <p:spPr>
          <a:xfrm>
            <a:off x="663875" y="1631001"/>
            <a:ext cx="803099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Bienaventurados, Señor, los solidarios.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Bienaventuradas, Señor, las solidarias.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Los que siembran sonrisas y esperanza.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Las que comparten su pan con el hambriento.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Los que ayudan a construir un mundo mejor.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Las que dan mucha vida sin esperar nada a cambio.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Los que creen y crean el Reino de Dios.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Las que alzan su voz contra la injusticia.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Los que no esperan sentados en un sillón.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Las que construyen la paz.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Los que hacen de su vida vocación de entrega.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Las que defienden la igualdad y la dignidad de toda persona.  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Bienaventurados y bienaventuradas sean Señor.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072"/>
            <a:chOff x="0" y="0"/>
            <a:chExt cx="9144000" cy="13380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AF783C0-8DF9-47AE-9C44-42AFDE71E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EC41DB24-6D36-4B53-A2D5-ECA0F15C03A7}"/>
              </a:ext>
            </a:extLst>
          </p:cNvPr>
          <p:cNvSpPr txBox="1"/>
          <p:nvPr/>
        </p:nvSpPr>
        <p:spPr>
          <a:xfrm>
            <a:off x="266555" y="1522574"/>
            <a:ext cx="4407407" cy="505266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spc="-10" dirty="0">
                <a:solidFill>
                  <a:srgbClr val="FCEADA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HELBURUAK -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OBJETIVO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2110" indent="-342900">
              <a:lnSpc>
                <a:spcPct val="100000"/>
              </a:lnSpc>
              <a:spcBef>
                <a:spcPts val="2070"/>
              </a:spcBef>
              <a:buFont typeface="Arial MT"/>
              <a:buChar char="•"/>
              <a:tabLst>
                <a:tab pos="372110" algn="l"/>
              </a:tabLst>
            </a:pP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Sensibilizar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omic Sans MS"/>
              </a:rPr>
              <a:t>NOS</a:t>
            </a:r>
            <a:endParaRPr sz="2200" dirty="0">
              <a:solidFill>
                <a:schemeClr val="bg1"/>
              </a:solidFill>
              <a:latin typeface="+mn-lt"/>
              <a:cs typeface="Comic Sans MS"/>
            </a:endParaRPr>
          </a:p>
          <a:p>
            <a:pPr marL="29210" rtl="0">
              <a:tabLst>
                <a:tab pos="372110" algn="l"/>
              </a:tabLst>
            </a:pP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	</a:t>
            </a: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Sentsibilizatzea</a:t>
            </a:r>
            <a:r>
              <a:rPr lang="es-ES" sz="2200" dirty="0">
                <a:solidFill>
                  <a:schemeClr val="bg1"/>
                </a:solidFill>
                <a:latin typeface="+mn-lt"/>
              </a:rPr>
              <a:t>​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Sensibilizar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Ezagutaraztea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dirty="0">
                <a:solidFill>
                  <a:schemeClr val="bg1"/>
                </a:solidFill>
                <a:latin typeface="+mn-lt"/>
                <a:cs typeface="Calibri"/>
              </a:rPr>
              <a:t>Dar</a:t>
            </a:r>
            <a:r>
              <a:rPr sz="2200" spc="-1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+mn-lt"/>
                <a:cs typeface="Calibri"/>
              </a:rPr>
              <a:t>a</a:t>
            </a:r>
            <a:r>
              <a:rPr sz="2200" spc="-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conocer</a:t>
            </a:r>
            <a:endParaRPr lang="es-ES" sz="2200" spc="-1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Parte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hartzera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gonbidatu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​ -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Invitar</a:t>
            </a:r>
            <a:r>
              <a:rPr sz="2200" spc="37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+mn-lt"/>
                <a:cs typeface="Calibri"/>
              </a:rPr>
              <a:t>a</a:t>
            </a:r>
            <a:r>
              <a:rPr sz="2200" spc="-3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participar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Proposamenak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egin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Hacer</a:t>
            </a:r>
            <a:r>
              <a:rPr sz="2200" spc="-6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propuestas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2110" algn="l"/>
              </a:tabLst>
            </a:pPr>
            <a:r>
              <a:rPr lang="es-ES" sz="2200" spc="-25" dirty="0" err="1">
                <a:solidFill>
                  <a:schemeClr val="bg1"/>
                </a:solidFill>
                <a:latin typeface="+mn-lt"/>
                <a:cs typeface="Calibri"/>
              </a:rPr>
              <a:t>Koordinatuta</a:t>
            </a:r>
            <a:r>
              <a:rPr lang="es-ES" sz="2200" spc="-2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25" dirty="0" err="1">
                <a:solidFill>
                  <a:schemeClr val="bg1"/>
                </a:solidFill>
                <a:latin typeface="+mn-lt"/>
                <a:cs typeface="Calibri"/>
              </a:rPr>
              <a:t>lan</a:t>
            </a:r>
            <a:r>
              <a:rPr lang="es-ES" sz="2200" spc="-2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25" dirty="0" err="1">
                <a:solidFill>
                  <a:schemeClr val="bg1"/>
                </a:solidFill>
                <a:latin typeface="+mn-lt"/>
                <a:cs typeface="Calibri"/>
              </a:rPr>
              <a:t>egin</a:t>
            </a:r>
            <a:r>
              <a:rPr lang="es-ES" sz="2200" spc="-25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spc="-25" dirty="0" err="1">
                <a:solidFill>
                  <a:schemeClr val="bg1"/>
                </a:solidFill>
                <a:latin typeface="+mn-lt"/>
                <a:cs typeface="Calibri"/>
              </a:rPr>
              <a:t>Trabajar</a:t>
            </a:r>
            <a:r>
              <a:rPr sz="2200" spc="-3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coordinadamente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Ekarpen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ekonomikoak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biltzea</a:t>
            </a:r>
            <a:r>
              <a:rPr lang="es-ES" sz="2200" dirty="0">
                <a:solidFill>
                  <a:schemeClr val="bg1"/>
                </a:solidFill>
                <a:latin typeface="+mn-lt"/>
              </a:rPr>
              <a:t>​ 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-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Recaudar</a:t>
            </a:r>
            <a:r>
              <a:rPr sz="2200" spc="-6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aportaciones</a:t>
            </a:r>
            <a:r>
              <a:rPr sz="2200" spc="-4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económicas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Elkarrekiko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partaidetza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indartzea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Fortalecer</a:t>
            </a:r>
            <a:r>
              <a:rPr sz="2200" spc="-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mutua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pertenencia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7FAC91-DA7E-469D-A82B-EBD2C1C53DC2}"/>
              </a:ext>
            </a:extLst>
          </p:cNvPr>
          <p:cNvSpPr txBox="1"/>
          <p:nvPr/>
        </p:nvSpPr>
        <p:spPr>
          <a:xfrm>
            <a:off x="4925640" y="1444124"/>
            <a:ext cx="406595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7BBA9751-5A47-457D-9A60-751AF338FD76}"/>
              </a:ext>
            </a:extLst>
          </p:cNvPr>
          <p:cNvSpPr txBox="1"/>
          <p:nvPr/>
        </p:nvSpPr>
        <p:spPr>
          <a:xfrm>
            <a:off x="4992754" y="1601946"/>
            <a:ext cx="3998845" cy="2905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lang="es-ES" sz="2400" b="1" spc="-10" dirty="0">
                <a:solidFill>
                  <a:srgbClr val="C00000"/>
                </a:solidFill>
                <a:latin typeface="Calibri"/>
                <a:cs typeface="Calibri"/>
              </a:rPr>
              <a:t>BALIABIDEAK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RECURSOS</a:t>
            </a:r>
            <a:endParaRPr lang="es-ES" sz="2400" b="1" spc="-1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lang="es-ES" sz="2000" spc="-10" dirty="0" err="1">
                <a:latin typeface="Calibri"/>
                <a:cs typeface="Calibri"/>
              </a:rPr>
              <a:t>Kartela</a:t>
            </a:r>
            <a:r>
              <a:rPr lang="es-ES" sz="2000" spc="-10" dirty="0">
                <a:latin typeface="Calibri"/>
                <a:cs typeface="Calibri"/>
              </a:rPr>
              <a:t> - Cartel</a:t>
            </a:r>
            <a:endParaRPr lang="es-ES" sz="2000" dirty="0">
              <a:latin typeface="Calibri"/>
              <a:cs typeface="Calibri"/>
            </a:endParaRPr>
          </a:p>
          <a:p>
            <a:pPr>
              <a:tabLst>
                <a:tab pos="457200" algn="l"/>
              </a:tabLst>
            </a:pPr>
            <a:r>
              <a:rPr lang="es-ES" sz="2000" dirty="0">
                <a:latin typeface="Calibri"/>
                <a:cs typeface="Calibri"/>
              </a:rPr>
              <a:t>	</a:t>
            </a:r>
            <a:r>
              <a:rPr lang="es-ES" sz="2000" dirty="0" err="1">
                <a:latin typeface="Calibri"/>
                <a:cs typeface="Calibri"/>
              </a:rPr>
              <a:t>Zuzendariaren</a:t>
            </a:r>
            <a:r>
              <a:rPr lang="es-ES" sz="2000" dirty="0">
                <a:latin typeface="Calibri"/>
                <a:cs typeface="Calibri"/>
              </a:rPr>
              <a:t> </a:t>
            </a:r>
            <a:r>
              <a:rPr lang="es-ES" sz="2000" dirty="0" err="1">
                <a:latin typeface="Calibri"/>
                <a:cs typeface="Calibri"/>
              </a:rPr>
              <a:t>gutuna</a:t>
            </a:r>
            <a:r>
              <a:rPr lang="es-ES" sz="2000" dirty="0">
                <a:latin typeface="Calibri"/>
                <a:cs typeface="Calibri"/>
              </a:rPr>
              <a:t> - Carta</a:t>
            </a:r>
            <a:r>
              <a:rPr lang="es-ES" sz="2000" spc="-55" dirty="0">
                <a:latin typeface="Calibri"/>
                <a:cs typeface="Calibri"/>
              </a:rPr>
              <a:t> 	</a:t>
            </a:r>
            <a:r>
              <a:rPr lang="es-ES" sz="2000" spc="-10" dirty="0">
                <a:latin typeface="Calibri"/>
                <a:cs typeface="Calibri"/>
              </a:rPr>
              <a:t>directora</a:t>
            </a:r>
            <a:endParaRPr lang="es-ES" sz="2000" dirty="0">
              <a:latin typeface="Calibri"/>
              <a:cs typeface="Calibri"/>
            </a:endParaRPr>
          </a:p>
          <a:p>
            <a:pPr>
              <a:tabLst>
                <a:tab pos="457200" algn="l"/>
              </a:tabLst>
            </a:pPr>
            <a:r>
              <a:rPr lang="es-ES" sz="2000" dirty="0">
                <a:latin typeface="Calibri"/>
                <a:cs typeface="Calibri"/>
              </a:rPr>
              <a:t>	Liturgia </a:t>
            </a:r>
            <a:r>
              <a:rPr lang="es-ES" sz="2000" dirty="0" err="1">
                <a:latin typeface="Calibri"/>
                <a:cs typeface="Calibri"/>
              </a:rPr>
              <a:t>lagungarriak</a:t>
            </a:r>
            <a:r>
              <a:rPr lang="es-ES" sz="2000" dirty="0">
                <a:latin typeface="Calibri"/>
                <a:cs typeface="Calibri"/>
              </a:rPr>
              <a:t> - Apoyos</a:t>
            </a:r>
            <a:r>
              <a:rPr lang="es-ES" sz="2000" spc="-35" dirty="0">
                <a:latin typeface="Calibri"/>
                <a:cs typeface="Calibri"/>
              </a:rPr>
              <a:t> 	</a:t>
            </a:r>
            <a:r>
              <a:rPr lang="es-ES" sz="2000" spc="-10" dirty="0">
                <a:latin typeface="Calibri"/>
                <a:cs typeface="Calibri"/>
              </a:rPr>
              <a:t>litúrgicos</a:t>
            </a:r>
            <a:endParaRPr lang="es-ES" sz="2000" dirty="0">
              <a:latin typeface="Calibri"/>
              <a:cs typeface="Calibri"/>
            </a:endParaRPr>
          </a:p>
          <a:p>
            <a:pPr lvl="1">
              <a:tabLst>
                <a:tab pos="457200" algn="l"/>
              </a:tabLst>
            </a:pPr>
            <a:r>
              <a:rPr lang="es-ES" sz="2000" spc="-10" dirty="0">
                <a:latin typeface="Calibri"/>
                <a:cs typeface="Calibri"/>
              </a:rPr>
              <a:t>	</a:t>
            </a:r>
            <a:r>
              <a:rPr lang="es-ES" sz="2000" spc="-10" dirty="0" err="1">
                <a:latin typeface="Calibri"/>
                <a:cs typeface="Calibri"/>
              </a:rPr>
              <a:t>Orientabideak</a:t>
            </a:r>
            <a:r>
              <a:rPr lang="es-ES" sz="2000" spc="-10" dirty="0">
                <a:latin typeface="Calibri"/>
                <a:cs typeface="Calibri"/>
              </a:rPr>
              <a:t> - Orientaciones</a:t>
            </a:r>
            <a:endParaRPr lang="es-ES" sz="2000" dirty="0">
              <a:latin typeface="Calibri"/>
              <a:cs typeface="Calibri"/>
            </a:endParaRPr>
          </a:p>
          <a:p>
            <a:pPr>
              <a:tabLst>
                <a:tab pos="457200" algn="l"/>
              </a:tabLst>
            </a:pPr>
            <a:r>
              <a:rPr lang="es-ES" sz="2000" dirty="0">
                <a:latin typeface="Calibri"/>
                <a:cs typeface="Calibri"/>
              </a:rPr>
              <a:t>	PPT </a:t>
            </a:r>
            <a:r>
              <a:rPr lang="es-ES" sz="2000" dirty="0" err="1">
                <a:latin typeface="Calibri"/>
                <a:cs typeface="Calibri"/>
              </a:rPr>
              <a:t>kanpaina</a:t>
            </a:r>
            <a:r>
              <a:rPr lang="es-ES" sz="2000" dirty="0">
                <a:latin typeface="Calibri"/>
                <a:cs typeface="Calibri"/>
              </a:rPr>
              <a:t> </a:t>
            </a:r>
            <a:r>
              <a:rPr lang="es-ES" sz="2000" dirty="0" err="1">
                <a:latin typeface="Calibri"/>
                <a:cs typeface="Calibri"/>
              </a:rPr>
              <a:t>aurkezpena</a:t>
            </a:r>
            <a:endParaRPr lang="es-ES" sz="2000" dirty="0">
              <a:latin typeface="Calibri"/>
              <a:cs typeface="Calibri"/>
            </a:endParaRPr>
          </a:p>
          <a:p>
            <a:pPr>
              <a:tabLst>
                <a:tab pos="457200" algn="l"/>
              </a:tabLst>
            </a:pPr>
            <a:r>
              <a:rPr lang="es-ES" sz="2000" dirty="0">
                <a:latin typeface="Calibri"/>
                <a:cs typeface="Calibri"/>
              </a:rPr>
              <a:t>	</a:t>
            </a:r>
            <a:r>
              <a:rPr lang="es-ES" sz="2000" spc="-25" dirty="0">
                <a:latin typeface="Calibri"/>
                <a:cs typeface="Calibri"/>
              </a:rPr>
              <a:t>PPT</a:t>
            </a:r>
            <a:r>
              <a:rPr lang="es-ES" sz="2000" dirty="0">
                <a:latin typeface="Calibri"/>
                <a:cs typeface="Calibri"/>
              </a:rPr>
              <a:t> </a:t>
            </a:r>
            <a:r>
              <a:rPr lang="es-ES" sz="2000" spc="-10" dirty="0">
                <a:latin typeface="Calibri"/>
                <a:cs typeface="Calibri"/>
              </a:rPr>
              <a:t>presentación</a:t>
            </a:r>
            <a:r>
              <a:rPr lang="es-ES" sz="2000" spc="-25" dirty="0">
                <a:latin typeface="Calibri"/>
                <a:cs typeface="Calibri"/>
              </a:rPr>
              <a:t> </a:t>
            </a:r>
            <a:r>
              <a:rPr lang="es-ES" sz="2000" spc="-10" dirty="0">
                <a:latin typeface="Calibri"/>
                <a:cs typeface="Calibri"/>
              </a:rPr>
              <a:t>campaña</a:t>
            </a:r>
            <a:endParaRPr lang="es-ES" sz="2000" dirty="0">
              <a:latin typeface="Calibri"/>
              <a:cs typeface="Calibri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9CCC29D-8AB4-43EB-A40C-48245462F93C}"/>
              </a:ext>
            </a:extLst>
          </p:cNvPr>
          <p:cNvSpPr/>
          <p:nvPr/>
        </p:nvSpPr>
        <p:spPr>
          <a:xfrm>
            <a:off x="4833750" y="4855843"/>
            <a:ext cx="4157849" cy="18425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5C43FEA-9C79-4F93-BDEB-F47CC05E0189}"/>
              </a:ext>
            </a:extLst>
          </p:cNvPr>
          <p:cNvSpPr txBox="1"/>
          <p:nvPr/>
        </p:nvSpPr>
        <p:spPr>
          <a:xfrm>
            <a:off x="5224751" y="5146643"/>
            <a:ext cx="346773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0" algn="ctr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latin typeface="Calibri"/>
                <a:cs typeface="Calibri"/>
              </a:rPr>
              <a:t>HEDAPENA - </a:t>
            </a:r>
            <a:r>
              <a:rPr sz="2000" b="1" dirty="0">
                <a:latin typeface="Calibri"/>
                <a:cs typeface="Calibri"/>
              </a:rPr>
              <a:t>DIFUSIÓN</a:t>
            </a:r>
            <a:endParaRPr lang="pt-BR" sz="20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  <a:tabLst>
                <a:tab pos="354965" algn="l"/>
              </a:tabLst>
            </a:pPr>
            <a:r>
              <a:rPr lang="pt-BR" sz="2000" dirty="0">
                <a:latin typeface="Calibri"/>
                <a:cs typeface="Calibri"/>
              </a:rPr>
              <a:t>Posta </a:t>
            </a:r>
            <a:r>
              <a:rPr lang="pt-BR" sz="2000" dirty="0" err="1">
                <a:latin typeface="Calibri"/>
                <a:cs typeface="Calibri"/>
              </a:rPr>
              <a:t>bidez</a:t>
            </a:r>
            <a:r>
              <a:rPr lang="pt-BR" sz="2000" dirty="0">
                <a:latin typeface="Calibri"/>
                <a:cs typeface="Calibri"/>
              </a:rPr>
              <a:t> - Correo</a:t>
            </a:r>
            <a:r>
              <a:rPr lang="pt-BR" sz="2000" spc="-15" dirty="0"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30"/>
              </a:spcBef>
              <a:tabLst>
                <a:tab pos="354965" algn="l"/>
              </a:tabLst>
            </a:pPr>
            <a:r>
              <a:rPr lang="es-ES" sz="2000" dirty="0">
                <a:latin typeface="Calibri"/>
                <a:cs typeface="Calibri"/>
              </a:rPr>
              <a:t>Posta – </a:t>
            </a:r>
            <a:r>
              <a:rPr lang="es-ES" sz="2000" dirty="0" err="1">
                <a:latin typeface="Calibri"/>
                <a:cs typeface="Calibri"/>
              </a:rPr>
              <a:t>elektronikoa</a:t>
            </a:r>
            <a:r>
              <a:rPr lang="es-ES" sz="2000" dirty="0">
                <a:latin typeface="Calibri"/>
                <a:cs typeface="Calibri"/>
              </a:rPr>
              <a:t> – </a:t>
            </a:r>
            <a:r>
              <a:rPr sz="2000" dirty="0" err="1">
                <a:latin typeface="Calibri"/>
                <a:cs typeface="Calibri"/>
              </a:rPr>
              <a:t>correo</a:t>
            </a:r>
            <a:r>
              <a:rPr lang="es-ES" sz="2000" spc="-10" dirty="0">
                <a:latin typeface="Calibri"/>
                <a:cs typeface="Calibri"/>
              </a:rPr>
              <a:t> – electrónico </a:t>
            </a:r>
            <a:endParaRPr sz="20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lang="es-ES" sz="2000" dirty="0">
                <a:latin typeface="Calibri"/>
                <a:cs typeface="Calibri"/>
              </a:rPr>
              <a:t>Web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BB4B1B1-96E5-4065-BFA2-430A17902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450" y="423863"/>
            <a:ext cx="578167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/>
              <a:t>KANPAINAK</a:t>
            </a:r>
            <a:r>
              <a:rPr sz="3200" spc="-55"/>
              <a:t> </a:t>
            </a:r>
            <a:r>
              <a:rPr sz="3200" b="0">
                <a:latin typeface="Calibri"/>
                <a:cs typeface="Calibri"/>
              </a:rPr>
              <a:t>-</a:t>
            </a:r>
            <a:r>
              <a:rPr sz="3200" b="0" spc="-35">
                <a:latin typeface="Calibri"/>
                <a:cs typeface="Calibri"/>
              </a:rPr>
              <a:t> </a:t>
            </a:r>
            <a:r>
              <a:rPr sz="3200" b="0" spc="-20">
                <a:latin typeface="Calibri"/>
                <a:cs typeface="Calibri"/>
              </a:rPr>
              <a:t>CAMPAÑAS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6675"/>
            <a:chOff x="0" y="0"/>
            <a:chExt cx="9144000" cy="1336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65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1270"/>
            </a:xfrm>
            <a:custGeom>
              <a:avLst/>
              <a:gdLst/>
              <a:ahLst/>
              <a:cxnLst/>
              <a:rect l="l" t="t" r="r" b="b"/>
              <a:pathLst>
                <a:path w="9144000" h="1271270">
                  <a:moveTo>
                    <a:pt x="0" y="0"/>
                  </a:moveTo>
                  <a:lnTo>
                    <a:pt x="0" y="1271015"/>
                  </a:lnTo>
                  <a:lnTo>
                    <a:pt x="9144000" y="1271015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35" dirty="0"/>
              <a:t>ESKERRAK. AGRADECIMIENTO</a:t>
            </a:r>
            <a:endParaRPr spc="-1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A3E6B8-EA55-4FF6-A740-1BAEB0F5325D}"/>
              </a:ext>
            </a:extLst>
          </p:cNvPr>
          <p:cNvSpPr/>
          <p:nvPr/>
        </p:nvSpPr>
        <p:spPr>
          <a:xfrm>
            <a:off x="290946" y="1512187"/>
            <a:ext cx="8776854" cy="3385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4B0FF9-B3AA-4259-8DB6-FD25022B3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80DDC6-EACE-4DB6-8706-A18C1D751D1C}"/>
              </a:ext>
            </a:extLst>
          </p:cNvPr>
          <p:cNvSpPr/>
          <p:nvPr/>
        </p:nvSpPr>
        <p:spPr>
          <a:xfrm>
            <a:off x="663875" y="1631001"/>
            <a:ext cx="8030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36AB2C-7852-4918-B5D3-AC511EAD3499}"/>
              </a:ext>
            </a:extLst>
          </p:cNvPr>
          <p:cNvSpPr/>
          <p:nvPr/>
        </p:nvSpPr>
        <p:spPr>
          <a:xfrm>
            <a:off x="337325" y="1261439"/>
            <a:ext cx="803099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Ahultasuna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bazterketa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jasaten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dituzten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pertsonekin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konpromiso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boluntarioa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aitortzen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eskertzen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dugu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econocemos y agradecemos el compromiso voluntario con quienes sufren vulnerabilidad y exclusión. </a:t>
            </a:r>
          </a:p>
          <a:p>
            <a:endParaRPr lang="es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Bihotz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handiko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boluntarioei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balio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handia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ematen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diegu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Caritasengan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konfiantza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baitute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beren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zerbitzuak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emateko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b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Damos mucho valor a las personas voluntarias de gran corazón que confían en Cáritas para prestar sus servicios.</a:t>
            </a:r>
          </a:p>
          <a:p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Munduak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indibidualismoa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axolagabetasuna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bere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bizitzarekin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indargabetzeko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gai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diren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pertsonen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beharra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du.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 mundo tiene necesidad de personas capaces de contrarrestar con su vida el individualismo y la indiferencia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  </a:t>
            </a:r>
            <a:endParaRPr lang="es-ES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9E899DA-B40F-41A2-A166-B1B663F589B0}"/>
              </a:ext>
            </a:extLst>
          </p:cNvPr>
          <p:cNvPicPr/>
          <p:nvPr/>
        </p:nvPicPr>
        <p:blipFill rotWithShape="1">
          <a:blip r:embed="rId4"/>
          <a:srcRect t="29370"/>
          <a:stretch/>
        </p:blipFill>
        <p:spPr>
          <a:xfrm>
            <a:off x="96238" y="5710353"/>
            <a:ext cx="4479533" cy="22861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176014-86B0-4236-9F14-77D7C9DAA149}"/>
              </a:ext>
            </a:extLst>
          </p:cNvPr>
          <p:cNvPicPr/>
          <p:nvPr/>
        </p:nvPicPr>
        <p:blipFill rotWithShape="1">
          <a:blip r:embed="rId4"/>
          <a:srcRect t="29370"/>
          <a:stretch/>
        </p:blipFill>
        <p:spPr>
          <a:xfrm>
            <a:off x="4637114" y="5586141"/>
            <a:ext cx="4479533" cy="22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A85B988-F693-4D23-BA81-540D265CB90E}"/>
              </a:ext>
            </a:extLst>
          </p:cNvPr>
          <p:cNvSpPr txBox="1"/>
          <p:nvPr/>
        </p:nvSpPr>
        <p:spPr>
          <a:xfrm>
            <a:off x="1828800" y="685800"/>
            <a:ext cx="5867400" cy="4343400"/>
          </a:xfrm>
          <a:prstGeom prst="rect">
            <a:avLst/>
          </a:prstGeom>
          <a:solidFill>
            <a:srgbClr val="BC122D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DFCEB1-174B-45E6-AFCE-456104B56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0" y="1143000"/>
            <a:ext cx="3186720" cy="3737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072"/>
            <a:chOff x="0" y="0"/>
            <a:chExt cx="9144000" cy="13380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3008" y="423163"/>
            <a:ext cx="57804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200" spc="-35" dirty="0"/>
              <a:t>TESTUINGURUA. CONTEXTO</a:t>
            </a:r>
            <a:endParaRPr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F783C0-8DF9-47AE-9C44-42AFDE71E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C381F4A-9BFC-4F28-B007-3BC67E82D0AE}"/>
              </a:ext>
            </a:extLst>
          </p:cNvPr>
          <p:cNvSpPr/>
          <p:nvPr/>
        </p:nvSpPr>
        <p:spPr>
          <a:xfrm>
            <a:off x="256406" y="1279443"/>
            <a:ext cx="86311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s-ES" sz="2400" b="1" dirty="0">
                <a:solidFill>
                  <a:srgbClr val="000000"/>
                </a:solidFill>
                <a:latin typeface="+mn-lt"/>
              </a:rPr>
              <a:t>Corpus Christi </a:t>
            </a:r>
            <a:r>
              <a:rPr lang="es-ES" sz="2400" b="1" dirty="0" err="1">
                <a:solidFill>
                  <a:srgbClr val="000000"/>
                </a:solidFill>
                <a:latin typeface="+mn-lt"/>
              </a:rPr>
              <a:t>ospakizuna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. C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elebración del Corpus Christi: </a:t>
            </a:r>
          </a:p>
          <a:p>
            <a:pPr algn="l" rtl="0" fontAlgn="base"/>
            <a:endParaRPr lang="es-ES" sz="2400" b="0" i="0" dirty="0">
              <a:solidFill>
                <a:srgbClr val="000000"/>
              </a:solidFill>
              <a:effectLst/>
              <a:latin typeface="+mn-lt"/>
            </a:endParaRPr>
          </a:p>
          <a:p>
            <a:pPr lvl="5"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	-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Berpizkunde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Igandea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baino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60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egun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geroago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+mn-lt"/>
              </a:rPr>
              <a:t>60 días después del Domingo de Resurrección</a:t>
            </a:r>
          </a:p>
          <a:p>
            <a:pPr lvl="5"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	-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Jesusen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presentzia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bizia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Eukaristian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errealitatean</a:t>
            </a:r>
            <a:endParaRPr lang="es-ES" sz="2000" b="1" dirty="0">
              <a:solidFill>
                <a:srgbClr val="000000"/>
              </a:solidFill>
              <a:latin typeface="+mn-lt"/>
            </a:endParaRPr>
          </a:p>
          <a:p>
            <a:pPr lvl="5" algn="l" rtl="0" fontAlgn="base"/>
            <a:r>
              <a:rPr lang="es-ES" sz="2000" dirty="0">
                <a:solidFill>
                  <a:srgbClr val="000000"/>
                </a:solidFill>
                <a:latin typeface="+mn-lt"/>
              </a:rPr>
              <a:t>Presencia viva de Jesús en la Eucaristía y la realidad</a:t>
            </a:r>
          </a:p>
          <a:p>
            <a:pPr lvl="5" algn="l" rtl="0" fontAlgn="base"/>
            <a:r>
              <a:rPr lang="es-ES" sz="2400" dirty="0">
                <a:solidFill>
                  <a:srgbClr val="000000"/>
                </a:solidFill>
                <a:latin typeface="+mn-lt"/>
              </a:rPr>
              <a:t>	-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Mundu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hobea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eraikitzeko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partekatzeko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gonbidapena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+mn-lt"/>
              </a:rPr>
              <a:t>Invitación a compartir y construir un mundo mejor</a:t>
            </a:r>
          </a:p>
          <a:p>
            <a:pPr algn="l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algn="l" rtl="0" fontAlgn="base"/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Karitate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Eguna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karitatea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ez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da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ohiz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kanpokoa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egunerokotasunean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+mn-lt"/>
              </a:rPr>
              <a:t>bizi</a:t>
            </a:r>
            <a:r>
              <a:rPr lang="es-ES" sz="2000" b="1" dirty="0">
                <a:solidFill>
                  <a:srgbClr val="000000"/>
                </a:solidFill>
                <a:latin typeface="+mn-lt"/>
              </a:rPr>
              <a:t> da </a:t>
            </a:r>
          </a:p>
          <a:p>
            <a:pPr algn="l" rtl="0" fontAlgn="base"/>
            <a:r>
              <a:rPr lang="es-ES" sz="2000" b="0" i="0" dirty="0">
                <a:solidFill>
                  <a:srgbClr val="000000"/>
                </a:solidFill>
                <a:effectLst/>
                <a:latin typeface="+mn-lt"/>
              </a:rPr>
              <a:t>Día de Caridad:  la caridad no es algo extraordinario, habita en lo cotidiano</a:t>
            </a:r>
          </a:p>
          <a:p>
            <a:pPr algn="l" rtl="0" fontAlgn="base"/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algn="l" rtl="0" fontAlgn="base"/>
            <a:r>
              <a:rPr lang="es-ES" sz="2400" b="0" i="1" dirty="0">
                <a:solidFill>
                  <a:srgbClr val="000000"/>
                </a:solidFill>
                <a:effectLst/>
                <a:latin typeface="+mn-lt"/>
              </a:rPr>
              <a:t>“El testimonio de la fraternidad, manifestado con gestos concretos, contribuirá a construir un mundo más pacífico, como lo desean en su corazón todos los hombres y mujeres de buena voluntad.” 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algn="r" rtl="0" fontAlgn="base"/>
            <a:r>
              <a:rPr lang="es-ES" sz="2000" dirty="0">
                <a:solidFill>
                  <a:srgbClr val="000000"/>
                </a:solidFill>
                <a:latin typeface="+mn-lt"/>
              </a:rPr>
              <a:t>León XIV</a:t>
            </a:r>
            <a:endParaRPr lang="es-E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0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63984"/>
            <a:ext cx="3429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spc="-10"/>
              <a:t>IDEIA NAGUSIA</a:t>
            </a:r>
            <a:br>
              <a:rPr lang="es-ES" sz="3200" spc="-10"/>
            </a:br>
            <a:r>
              <a:rPr lang="es-ES" sz="3200" spc="-10"/>
              <a:t>IDEA CENTRAL</a:t>
            </a:r>
            <a:endParaRPr sz="320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2E9F0BA-599F-4F60-99A7-F0FD0E82031C}"/>
              </a:ext>
            </a:extLst>
          </p:cNvPr>
          <p:cNvSpPr/>
          <p:nvPr/>
        </p:nvSpPr>
        <p:spPr>
          <a:xfrm>
            <a:off x="282539" y="1883756"/>
            <a:ext cx="4190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IDEA CENTRAL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</a:p>
          <a:p>
            <a:endParaRPr lang="es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Visibilizar, reconocer y agradecer el compromiso de las personas voluntarias. </a:t>
            </a:r>
          </a:p>
          <a:p>
            <a:endParaRPr lang="es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Animar a participar, activar la solidaridad, fomentar gestos y acciones que impulsen la fraternidad. </a:t>
            </a:r>
            <a:endParaRPr lang="es-ES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31492A1-5A99-4E10-A968-C67F1DA3ECFB}"/>
              </a:ext>
            </a:extLst>
          </p:cNvPr>
          <p:cNvSpPr/>
          <p:nvPr/>
        </p:nvSpPr>
        <p:spPr>
          <a:xfrm>
            <a:off x="4473388" y="1883756"/>
            <a:ext cx="4190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IDEIA NAGUSIA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</a:p>
          <a:p>
            <a:endParaRPr lang="es-E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Boluntarioen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konpromisoa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ikusaraztea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aitortzea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eskertzea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es-E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Parte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hartzera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animatzea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elkartasuna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piztea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anaitasuna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bultzatuko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duten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keinuak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ekintzak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sustatzea</a:t>
            </a: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14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991" y="148181"/>
            <a:ext cx="692213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spc="-10" dirty="0"/>
              <a:t>ERREALITATEARI BEGIRADA</a:t>
            </a:r>
            <a:br>
              <a:rPr lang="es-ES" sz="3200" spc="-10" dirty="0"/>
            </a:br>
            <a:r>
              <a:rPr lang="es-ES" sz="3200" spc="-10" dirty="0"/>
              <a:t>MIRADA A LA REALIDAD</a:t>
            </a:r>
            <a:endParaRPr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1BD396-5C13-4351-B9F5-D90A61C89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75" y="0"/>
            <a:ext cx="1039441" cy="12192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300701-F2CF-4EAD-BF08-9D2C611B2A94}"/>
              </a:ext>
            </a:extLst>
          </p:cNvPr>
          <p:cNvSpPr txBox="1"/>
          <p:nvPr/>
        </p:nvSpPr>
        <p:spPr>
          <a:xfrm>
            <a:off x="487430" y="2231634"/>
            <a:ext cx="34470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s-E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GIZARTEA - SOCIEDAD</a:t>
            </a:r>
          </a:p>
          <a:p>
            <a:pPr algn="just" rtl="0" fontAlgn="base"/>
            <a:endParaRPr lang="es-ES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Hauskortasun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soziala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Komunitaterik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eza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Eskubideak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urratzea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Bizitegi-bazterketa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Bakardadea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Desberdintasuna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ragilidad social  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alta de comunidad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ulneración derechos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xclusión residencial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oledad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s-E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esigualdad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6F13A7-FEF8-473A-9D39-F57507189D38}"/>
              </a:ext>
            </a:extLst>
          </p:cNvPr>
          <p:cNvSpPr txBox="1"/>
          <p:nvPr/>
        </p:nvSpPr>
        <p:spPr>
          <a:xfrm>
            <a:off x="362991" y="1344586"/>
            <a:ext cx="4872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Gizarte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Ekintza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Eredua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eguneratzeko</a:t>
            </a: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prozesua</a:t>
            </a:r>
            <a:endParaRPr lang="es-E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roceso de actualización del </a:t>
            </a:r>
          </a:p>
          <a:p>
            <a:pPr algn="just" rtl="0" fontAlgn="base"/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Modelo de Acción Social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DAEE08-87DE-4853-A273-C705A46984DE}"/>
              </a:ext>
            </a:extLst>
          </p:cNvPr>
          <p:cNvSpPr txBox="1"/>
          <p:nvPr/>
        </p:nvSpPr>
        <p:spPr>
          <a:xfrm>
            <a:off x="4572000" y="1923857"/>
            <a:ext cx="4429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s-E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ELIZA - IGLESIA</a:t>
            </a:r>
          </a:p>
          <a:p>
            <a:pPr algn="just" rtl="0" fontAlgn="base"/>
            <a:endParaRPr lang="es-ES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Trantsizio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sakona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Eliztarra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gutxitzea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Komunitate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txikiak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hauskorrak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baina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hurbilagoak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anaiartekoagoak</a:t>
            </a:r>
            <a:b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Laikoaren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Eliza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erantzunkide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eta sinodal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baterantz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aurrera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egitearen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aldeko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apustua</a:t>
            </a:r>
            <a:endParaRPr lang="es-E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Transición profunda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Disminución de la feligresía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Comunidades pequeñas y frágiles pero más cercanas y fraternales</a:t>
            </a:r>
          </a:p>
          <a:p>
            <a:pPr algn="just" rtl="0" fontAlgn="base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Apuesta por el laicado y el avance hacia una Iglesia corresponsable y sinodal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14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991" y="148181"/>
            <a:ext cx="692213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spc="-10" dirty="0"/>
              <a:t>ERREALITATEARI BEGIRADA</a:t>
            </a:r>
            <a:br>
              <a:rPr lang="es-ES" sz="3200" spc="-10" dirty="0"/>
            </a:br>
            <a:r>
              <a:rPr lang="es-ES" sz="3200" spc="-10" dirty="0"/>
              <a:t>MIRADA A LA REALIDAD</a:t>
            </a:r>
            <a:endParaRPr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1BD396-5C13-4351-B9F5-D90A61C89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75" y="0"/>
            <a:ext cx="1039441" cy="1219200"/>
          </a:xfrm>
          <a:prstGeom prst="rect">
            <a:avLst/>
          </a:prstGeom>
        </p:spPr>
      </p:pic>
      <p:sp>
        <p:nvSpPr>
          <p:cNvPr id="11" name="Globo: flecha hacia arriba 10">
            <a:extLst>
              <a:ext uri="{FF2B5EF4-FFF2-40B4-BE49-F238E27FC236}">
                <a16:creationId xmlns:a16="http://schemas.microsoft.com/office/drawing/2014/main" id="{CAD64107-5937-4449-A32A-18B03C63D096}"/>
              </a:ext>
            </a:extLst>
          </p:cNvPr>
          <p:cNvSpPr/>
          <p:nvPr/>
        </p:nvSpPr>
        <p:spPr>
          <a:xfrm>
            <a:off x="0" y="1283626"/>
            <a:ext cx="9144000" cy="5574254"/>
          </a:xfrm>
          <a:prstGeom prst="upArrowCallout">
            <a:avLst>
              <a:gd name="adj1" fmla="val 25000"/>
              <a:gd name="adj2" fmla="val 25382"/>
              <a:gd name="adj3" fmla="val 25000"/>
              <a:gd name="adj4" fmla="val 71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BC12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endParaRPr lang="es-ES" b="1" dirty="0">
              <a:solidFill>
                <a:srgbClr val="000000"/>
              </a:solidFill>
            </a:endParaRPr>
          </a:p>
          <a:p>
            <a:pPr algn="ctr" rtl="0" fontAlgn="base"/>
            <a:r>
              <a:rPr lang="es-ES" b="1" dirty="0">
                <a:solidFill>
                  <a:srgbClr val="000000"/>
                </a:solidFill>
              </a:rPr>
              <a:t>Jarrera </a:t>
            </a:r>
            <a:r>
              <a:rPr lang="es-ES" b="1" dirty="0" err="1">
                <a:solidFill>
                  <a:srgbClr val="000000"/>
                </a:solidFill>
              </a:rPr>
              <a:t>pasibotik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irtetea</a:t>
            </a:r>
            <a:r>
              <a:rPr lang="es-ES" b="1" dirty="0">
                <a:solidFill>
                  <a:srgbClr val="000000"/>
                </a:solidFill>
              </a:rPr>
              <a:t>. </a:t>
            </a:r>
            <a:r>
              <a:rPr lang="es-ES" dirty="0">
                <a:solidFill>
                  <a:srgbClr val="000000"/>
                </a:solidFill>
              </a:rPr>
              <a:t>S</a:t>
            </a:r>
            <a:r>
              <a:rPr lang="es-ES" b="0" i="0" dirty="0">
                <a:solidFill>
                  <a:srgbClr val="000000"/>
                </a:solidFill>
                <a:effectLst/>
              </a:rPr>
              <a:t>alir de una actitud pasiva. </a:t>
            </a:r>
          </a:p>
          <a:p>
            <a:pPr algn="ctr" rtl="0" fontAlgn="base"/>
            <a:r>
              <a:rPr lang="es-ES" b="1" dirty="0">
                <a:solidFill>
                  <a:srgbClr val="000000"/>
                </a:solidFill>
              </a:rPr>
              <a:t>Eliza </a:t>
            </a:r>
            <a:r>
              <a:rPr lang="es-ES" b="1" dirty="0" err="1">
                <a:solidFill>
                  <a:srgbClr val="000000"/>
                </a:solidFill>
              </a:rPr>
              <a:t>aktiboago</a:t>
            </a:r>
            <a:r>
              <a:rPr lang="es-ES" b="1" dirty="0">
                <a:solidFill>
                  <a:srgbClr val="000000"/>
                </a:solidFill>
              </a:rPr>
              <a:t> baten </a:t>
            </a:r>
            <a:r>
              <a:rPr lang="es-ES" b="1" dirty="0" err="1">
                <a:solidFill>
                  <a:srgbClr val="000000"/>
                </a:solidFill>
              </a:rPr>
              <a:t>aldeko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apustua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egitea</a:t>
            </a:r>
            <a:r>
              <a:rPr lang="es-ES" b="1" dirty="0">
                <a:solidFill>
                  <a:srgbClr val="000000"/>
                </a:solidFill>
              </a:rPr>
              <a:t>, </a:t>
            </a:r>
            <a:r>
              <a:rPr lang="es-ES" b="1" dirty="0" err="1">
                <a:solidFill>
                  <a:srgbClr val="000000"/>
                </a:solidFill>
              </a:rPr>
              <a:t>errealitatean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gorpuztua</a:t>
            </a:r>
            <a:endParaRPr lang="es-ES" b="1" dirty="0">
              <a:solidFill>
                <a:srgbClr val="000000"/>
              </a:solidFill>
            </a:endParaRPr>
          </a:p>
          <a:p>
            <a:pPr algn="ctr" rtl="0" fontAlgn="base"/>
            <a:r>
              <a:rPr lang="es-ES" dirty="0">
                <a:solidFill>
                  <a:srgbClr val="000000"/>
                </a:solidFill>
              </a:rPr>
              <a:t>A</a:t>
            </a:r>
            <a:r>
              <a:rPr lang="es-ES" b="0" i="0" dirty="0">
                <a:solidFill>
                  <a:srgbClr val="000000"/>
                </a:solidFill>
                <a:effectLst/>
              </a:rPr>
              <a:t>postar por una Iglesia más activa, encarnada en la realidad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Sarean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lan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egitea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T</a:t>
            </a:r>
            <a:r>
              <a:rPr lang="es-ES" b="0" i="0" dirty="0">
                <a:solidFill>
                  <a:srgbClr val="000000"/>
                </a:solidFill>
                <a:effectLst/>
              </a:rPr>
              <a:t>rabajar en red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Komunitatea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indartzea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F</a:t>
            </a:r>
            <a:r>
              <a:rPr lang="es-ES" b="0" i="0" dirty="0">
                <a:solidFill>
                  <a:srgbClr val="000000"/>
                </a:solidFill>
                <a:effectLst/>
              </a:rPr>
              <a:t>ortalecer la comunidad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Errealitate</a:t>
            </a:r>
            <a:r>
              <a:rPr lang="es-ES" b="1" dirty="0">
                <a:solidFill>
                  <a:srgbClr val="000000"/>
                </a:solidFill>
              </a:rPr>
              <a:t> eta </a:t>
            </a:r>
            <a:r>
              <a:rPr lang="es-ES" b="1" dirty="0" err="1">
                <a:solidFill>
                  <a:srgbClr val="000000"/>
                </a:solidFill>
              </a:rPr>
              <a:t>kolektibo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berriak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topatzea</a:t>
            </a:r>
            <a:endParaRPr lang="es-ES" b="1" dirty="0">
              <a:solidFill>
                <a:srgbClr val="000000"/>
              </a:solidFill>
            </a:endParaRPr>
          </a:p>
          <a:p>
            <a:pPr algn="ctr" rtl="0" fontAlgn="base"/>
            <a:r>
              <a:rPr lang="es-ES" dirty="0">
                <a:solidFill>
                  <a:srgbClr val="000000"/>
                </a:solidFill>
              </a:rPr>
              <a:t>S</a:t>
            </a:r>
            <a:r>
              <a:rPr lang="es-ES" b="0" i="0" dirty="0">
                <a:solidFill>
                  <a:srgbClr val="000000"/>
                </a:solidFill>
                <a:effectLst/>
              </a:rPr>
              <a:t>alir al encuentro de nuevas realidades y colectivos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Anaitasunaren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munduko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desio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bat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berpiztea</a:t>
            </a:r>
            <a:endParaRPr lang="es-ES" b="1" dirty="0">
              <a:solidFill>
                <a:srgbClr val="000000"/>
              </a:solidFill>
            </a:endParaRPr>
          </a:p>
          <a:p>
            <a:pPr algn="ctr" rtl="0" fontAlgn="base"/>
            <a:r>
              <a:rPr lang="es-ES" dirty="0">
                <a:solidFill>
                  <a:srgbClr val="000000"/>
                </a:solidFill>
              </a:rPr>
              <a:t>H</a:t>
            </a:r>
            <a:r>
              <a:rPr lang="es-ES" b="0" i="0" dirty="0">
                <a:solidFill>
                  <a:srgbClr val="000000"/>
                </a:solidFill>
                <a:effectLst/>
              </a:rPr>
              <a:t>acer renacer un deseo mundial de fraternidad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Topaketatik</a:t>
            </a:r>
            <a:r>
              <a:rPr lang="es-ES" b="1" dirty="0">
                <a:solidFill>
                  <a:srgbClr val="000000"/>
                </a:solidFill>
              </a:rPr>
              <a:t>, </a:t>
            </a:r>
            <a:r>
              <a:rPr lang="es-ES" b="1" dirty="0" err="1">
                <a:solidFill>
                  <a:srgbClr val="000000"/>
                </a:solidFill>
              </a:rPr>
              <a:t>adiskidetasunetik</a:t>
            </a:r>
            <a:r>
              <a:rPr lang="es-ES" b="1" dirty="0">
                <a:solidFill>
                  <a:srgbClr val="000000"/>
                </a:solidFill>
              </a:rPr>
              <a:t>, </a:t>
            </a:r>
            <a:r>
              <a:rPr lang="es-ES" b="1" dirty="0" err="1">
                <a:solidFill>
                  <a:srgbClr val="000000"/>
                </a:solidFill>
              </a:rPr>
              <a:t>alaitasunetik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erlazionatzea</a:t>
            </a:r>
            <a:br>
              <a:rPr lang="es-ES" dirty="0"/>
            </a:br>
            <a:r>
              <a:rPr lang="es-ES" b="0" i="0" dirty="0">
                <a:solidFill>
                  <a:srgbClr val="000000"/>
                </a:solidFill>
                <a:effectLst/>
              </a:rPr>
              <a:t>Relacionarse desde el encuentro, la amistad, la alegría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Justizia</a:t>
            </a:r>
            <a:r>
              <a:rPr lang="es-ES" b="1" dirty="0">
                <a:solidFill>
                  <a:srgbClr val="000000"/>
                </a:solidFill>
              </a:rPr>
              <a:t> eta </a:t>
            </a:r>
            <a:r>
              <a:rPr lang="es-ES" b="1" dirty="0" err="1">
                <a:solidFill>
                  <a:srgbClr val="000000"/>
                </a:solidFill>
              </a:rPr>
              <a:t>bakea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bilatzea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B</a:t>
            </a:r>
            <a:r>
              <a:rPr lang="es-ES" b="0" i="0" dirty="0">
                <a:solidFill>
                  <a:srgbClr val="000000"/>
                </a:solidFill>
                <a:effectLst/>
              </a:rPr>
              <a:t>uscar la justicia y la paz</a:t>
            </a:r>
          </a:p>
          <a:p>
            <a:pPr algn="ctr" rtl="0" fontAlgn="base"/>
            <a:r>
              <a:rPr lang="es-ES" b="1" dirty="0" err="1">
                <a:solidFill>
                  <a:schemeClr val="tx1"/>
                </a:solidFill>
              </a:rPr>
              <a:t>Eskubideak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defendatzea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rgbClr val="000000"/>
                </a:solidFill>
              </a:rPr>
              <a:t>Defender los derechos</a:t>
            </a:r>
          </a:p>
          <a:p>
            <a:pPr algn="ctr" rtl="0" fontAlgn="base"/>
            <a:r>
              <a:rPr lang="es-ES" b="1" dirty="0" err="1">
                <a:solidFill>
                  <a:srgbClr val="000000"/>
                </a:solidFill>
              </a:rPr>
              <a:t>Gizarte-eragina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1" dirty="0" err="1">
                <a:solidFill>
                  <a:srgbClr val="000000"/>
                </a:solidFill>
              </a:rPr>
              <a:t>indartzea</a:t>
            </a:r>
            <a:r>
              <a:rPr lang="es-ES" b="1" dirty="0">
                <a:solidFill>
                  <a:srgbClr val="000000"/>
                </a:solidFill>
              </a:rPr>
              <a:t> </a:t>
            </a:r>
            <a:r>
              <a:rPr lang="es-ES" b="0" i="0" dirty="0">
                <a:solidFill>
                  <a:srgbClr val="000000"/>
                </a:solidFill>
                <a:effectLst/>
              </a:rPr>
              <a:t>Reforzar la incidencia social</a:t>
            </a:r>
          </a:p>
          <a:p>
            <a:pPr algn="just" rtl="0" fontAlgn="base"/>
            <a:endParaRPr lang="es-ES" sz="18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4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4780"/>
            <a:chOff x="0" y="0"/>
            <a:chExt cx="9144000" cy="1414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4142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353820"/>
            </a:xfrm>
            <a:custGeom>
              <a:avLst/>
              <a:gdLst/>
              <a:ahLst/>
              <a:cxnLst/>
              <a:rect l="l" t="t" r="r" b="b"/>
              <a:pathLst>
                <a:path w="9144000" h="1353820">
                  <a:moveTo>
                    <a:pt x="0" y="1353312"/>
                  </a:moveTo>
                  <a:lnTo>
                    <a:pt x="9144000" y="1353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ANAITASUNA. FRATERNIDAD</a:t>
            </a:r>
            <a:endParaRPr sz="3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255DD9-E1C1-430A-A8B8-F47437C17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D22F3B-49D8-4C19-B872-1E6B871397DA}"/>
              </a:ext>
            </a:extLst>
          </p:cNvPr>
          <p:cNvSpPr/>
          <p:nvPr/>
        </p:nvSpPr>
        <p:spPr>
          <a:xfrm>
            <a:off x="383540" y="1330903"/>
            <a:ext cx="85045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Gainerako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pertsonak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gure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errealitatearen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parte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direla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kontuan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hartzea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+mn-lt"/>
              </a:rPr>
              <a:t>onsiderar que las otras personas forman parte de nuestra realidad</a:t>
            </a:r>
          </a:p>
          <a:p>
            <a:pPr algn="just"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Inork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bakardadea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, mina,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zaurgarritasuna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pobrezia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... jasan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behar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ez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duela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ustea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C</a:t>
            </a:r>
            <a:r>
              <a:rPr lang="es-ES" b="0" i="0" dirty="0">
                <a:solidFill>
                  <a:srgbClr val="000000"/>
                </a:solidFill>
                <a:effectLst/>
                <a:latin typeface="+mn-lt"/>
              </a:rPr>
              <a:t>onvicción de que nadie debe sufrir soledad, dolor, vulnerabilidad,  pobreza,… </a:t>
            </a:r>
          </a:p>
          <a:p>
            <a:pPr algn="l"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Bizitza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humanizatzen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duten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harremanen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praktika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Práctica de relaciones que humanizan la vida</a:t>
            </a:r>
          </a:p>
          <a:p>
            <a:pPr rtl="0" fontAlgn="base"/>
            <a:r>
              <a:rPr lang="fi-FI" b="1" dirty="0">
                <a:solidFill>
                  <a:srgbClr val="000000"/>
                </a:solidFill>
                <a:latin typeface="+mn-lt"/>
              </a:rPr>
              <a:t>Benetako maitasuna: topaketa, errukia, hurbiltasuna, zaintza...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Amor real:  encuentro,  compasión, cercanía, cuidado,… </a:t>
            </a:r>
          </a:p>
          <a:p>
            <a:pPr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Susmo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iritzi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edo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zalantzatik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harago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begiratzea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Mirar más allá de la sospecha, el juicio o la duda</a:t>
            </a:r>
          </a:p>
          <a:p>
            <a:pPr rtl="0" fontAlgn="base"/>
            <a:r>
              <a:rPr lang="sv-SE" b="1" dirty="0">
                <a:solidFill>
                  <a:srgbClr val="000000"/>
                </a:solidFill>
                <a:latin typeface="+mn-lt"/>
              </a:rPr>
              <a:t>Justiziaren eta guztion ongiaren alde lan egitea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Trabajar por la justicia y el bien común  </a:t>
            </a:r>
          </a:p>
          <a:p>
            <a:pPr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Jaungoikoaren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hurbiltasuna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gizadi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guztiaganako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maitasuna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iragartzea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Anunciar la cercanía de Dios y su amor a toda la humanidad</a:t>
            </a:r>
          </a:p>
          <a:p>
            <a:pPr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Duintasunean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berdinak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garela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onartzea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Reconocernos </a:t>
            </a:r>
          </a:p>
          <a:p>
            <a:pPr rtl="0" fontAlgn="base"/>
            <a:r>
              <a:rPr lang="es-ES" dirty="0">
                <a:solidFill>
                  <a:srgbClr val="000000"/>
                </a:solidFill>
                <a:latin typeface="+mn-lt"/>
              </a:rPr>
              <a:t>como iguales en dignidad</a:t>
            </a:r>
          </a:p>
          <a:p>
            <a:pPr rtl="0" fontAlgn="base"/>
            <a:r>
              <a:rPr lang="es-ES" b="1" dirty="0" err="1">
                <a:solidFill>
                  <a:srgbClr val="000000"/>
                </a:solidFill>
                <a:latin typeface="+mn-lt"/>
              </a:rPr>
              <a:t>Samurtasunez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eta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itxaropenez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b="1" dirty="0" err="1">
                <a:solidFill>
                  <a:srgbClr val="000000"/>
                </a:solidFill>
                <a:latin typeface="+mn-lt"/>
              </a:rPr>
              <a:t>begiratzea</a:t>
            </a:r>
            <a:r>
              <a:rPr lang="es-E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dirty="0">
                <a:solidFill>
                  <a:srgbClr val="000000"/>
                </a:solidFill>
                <a:latin typeface="+mn-lt"/>
              </a:rPr>
              <a:t>Mirar con </a:t>
            </a:r>
          </a:p>
          <a:p>
            <a:pPr rtl="0" fontAlgn="base"/>
            <a:r>
              <a:rPr lang="es-ES" dirty="0">
                <a:solidFill>
                  <a:srgbClr val="000000"/>
                </a:solidFill>
                <a:latin typeface="+mn-lt"/>
              </a:rPr>
              <a:t>ternura y esperanza</a:t>
            </a:r>
          </a:p>
        </p:txBody>
      </p:sp>
      <p:pic>
        <p:nvPicPr>
          <p:cNvPr id="10" name="Picture 2" descr="https://media.istockphoto.com/id/1572436997/es/foto/diversidad-e-inclusi%C3%B3n-en-el-lugar-de-trabajo-liderazgo-lgbt.jpg?b=1&amp;s=612x612&amp;w=0&amp;k=20&amp;c=peIR78I1W2EB6NPrQtsCIR7F6ok8RW73cc8hYkoa3b4=">
            <a:extLst>
              <a:ext uri="{FF2B5EF4-FFF2-40B4-BE49-F238E27FC236}">
                <a16:creationId xmlns:a16="http://schemas.microsoft.com/office/drawing/2014/main" id="{473CA4F3-C6F1-4578-B598-94CFEE7D4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19401" r="11177"/>
          <a:stretch/>
        </p:blipFill>
        <p:spPr bwMode="auto">
          <a:xfrm>
            <a:off x="5735033" y="5065059"/>
            <a:ext cx="3025427" cy="159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4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4780"/>
            <a:chOff x="0" y="0"/>
            <a:chExt cx="9144000" cy="1414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4142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353820"/>
            </a:xfrm>
            <a:custGeom>
              <a:avLst/>
              <a:gdLst/>
              <a:ahLst/>
              <a:cxnLst/>
              <a:rect l="l" t="t" r="r" b="b"/>
              <a:pathLst>
                <a:path w="9144000" h="1353820">
                  <a:moveTo>
                    <a:pt x="0" y="1353312"/>
                  </a:moveTo>
                  <a:lnTo>
                    <a:pt x="9144000" y="1353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ANAITASUNA. FRATERNIDAD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410057" y="5363005"/>
            <a:ext cx="7640320" cy="114236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800" spc="-20">
                <a:solidFill>
                  <a:srgbClr val="FFFFFF"/>
                </a:solidFill>
                <a:latin typeface="Calibri"/>
                <a:cs typeface="Calibri"/>
              </a:rPr>
              <a:t>Transmitir</a:t>
            </a:r>
            <a:r>
              <a:rPr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luz</a:t>
            </a:r>
            <a:r>
              <a:rPr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espacios</a:t>
            </a:r>
            <a:r>
              <a:rPr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tinieblas.</a:t>
            </a:r>
            <a:endParaRPr sz="2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1035"/>
              </a:spcBef>
            </a:pPr>
            <a:r>
              <a:rPr sz="2800" spc="-30">
                <a:solidFill>
                  <a:srgbClr val="FFFFFF"/>
                </a:solidFill>
                <a:latin typeface="Calibri"/>
                <a:cs typeface="Calibri"/>
              </a:rPr>
              <a:t>Testigos</a:t>
            </a:r>
            <a:r>
              <a:rPr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esperanza</a:t>
            </a:r>
            <a:r>
              <a:rPr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sz="2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2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>
                <a:solidFill>
                  <a:srgbClr val="FFFFFF"/>
                </a:solidFill>
                <a:latin typeface="Calibri"/>
                <a:cs typeface="Calibri"/>
              </a:rPr>
              <a:t>estancado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255DD9-E1C1-430A-A8B8-F47437C17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D22F3B-49D8-4C19-B872-1E6B871397DA}"/>
              </a:ext>
            </a:extLst>
          </p:cNvPr>
          <p:cNvSpPr/>
          <p:nvPr/>
        </p:nvSpPr>
        <p:spPr>
          <a:xfrm>
            <a:off x="490135" y="1353820"/>
            <a:ext cx="80198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“Se trata de una fraternidad que es abierta, que permite reconocer, valorar y amar a cada persona más allá de la cercanía física, más allá del lugar del universo donde haya nacido o donde habite” (Fratelli 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Tutti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8) 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F51F7D-6AAC-47F6-AAB7-F4DEFC1349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50" b="14005"/>
          <a:stretch/>
        </p:blipFill>
        <p:spPr>
          <a:xfrm>
            <a:off x="0" y="3429000"/>
            <a:ext cx="9144000" cy="3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BOLUNTARIOTZA. VOLUNTARIADO</a:t>
            </a:r>
            <a:endParaRPr sz="3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D9EE159-33C7-4954-9AB9-1EE8A22AF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2EABD26-B320-45F5-A01E-0A7DA11852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77112"/>
            <a:ext cx="9144000" cy="55763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880212-736B-4B7D-AEF3-9FE56D8433B0}"/>
              </a:ext>
            </a:extLst>
          </p:cNvPr>
          <p:cNvSpPr txBox="1"/>
          <p:nvPr/>
        </p:nvSpPr>
        <p:spPr>
          <a:xfrm>
            <a:off x="4572000" y="1824956"/>
            <a:ext cx="4007224" cy="4541587"/>
          </a:xfrm>
          <a:prstGeom prst="rect">
            <a:avLst/>
          </a:prstGeom>
          <a:solidFill>
            <a:srgbClr val="089D9A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262B36D-B63D-4C67-8E30-777874E1830B}"/>
              </a:ext>
            </a:extLst>
          </p:cNvPr>
          <p:cNvSpPr/>
          <p:nvPr/>
        </p:nvSpPr>
        <p:spPr>
          <a:xfrm>
            <a:off x="4766301" y="2167449"/>
            <a:ext cx="36963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r>
              <a:rPr lang="es-ES" sz="2200" dirty="0">
                <a:solidFill>
                  <a:srgbClr val="0A0A0A"/>
                </a:solidFill>
                <a:latin typeface="+mn-lt"/>
              </a:rPr>
              <a:t>A</a:t>
            </a:r>
            <a:r>
              <a:rPr lang="es-ES" sz="2200" b="0" i="0" dirty="0">
                <a:solidFill>
                  <a:srgbClr val="0A0A0A"/>
                </a:solidFill>
                <a:effectLst/>
                <a:latin typeface="+mn-lt"/>
              </a:rPr>
              <a:t>cción solidaria y comprometida que busca transformar la sociedad, promoviendo la justicia y la dignidad de las personas, especialmente las más vulnerables.</a:t>
            </a:r>
          </a:p>
          <a:p>
            <a:pPr algn="ctr" rtl="0" fontAlgn="base"/>
            <a:r>
              <a:rPr lang="es-ES" sz="2200" b="0" i="0" dirty="0">
                <a:solidFill>
                  <a:srgbClr val="0A0A0A"/>
                </a:solidFill>
                <a:effectLst/>
                <a:latin typeface="+mn-lt"/>
              </a:rPr>
              <a:t>Red que acompaña, escucha y siembra esperanza, transformando tanto a quien recibe ayuda como a quien la ofrece. </a:t>
            </a:r>
            <a:endParaRPr lang="es-ES" sz="2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s-ES" sz="18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77A43-197C-4CC4-B4D5-ED80468FD086}"/>
              </a:ext>
            </a:extLst>
          </p:cNvPr>
          <p:cNvSpPr txBox="1"/>
          <p:nvPr/>
        </p:nvSpPr>
        <p:spPr>
          <a:xfrm>
            <a:off x="448234" y="1824956"/>
            <a:ext cx="4007224" cy="4541587"/>
          </a:xfrm>
          <a:prstGeom prst="rect">
            <a:avLst/>
          </a:prstGeom>
          <a:solidFill>
            <a:srgbClr val="089D9A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81D5A6-D7CE-4938-B96A-5557B91EB962}"/>
              </a:ext>
            </a:extLst>
          </p:cNvPr>
          <p:cNvSpPr/>
          <p:nvPr/>
        </p:nvSpPr>
        <p:spPr>
          <a:xfrm>
            <a:off x="564776" y="2039765"/>
            <a:ext cx="36963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base"/>
            <a:endParaRPr lang="es-ES" sz="2200" dirty="0">
              <a:solidFill>
                <a:srgbClr val="0A0A0A"/>
              </a:solidFill>
              <a:latin typeface="+mn-lt"/>
            </a:endParaRPr>
          </a:p>
          <a:p>
            <a:pPr algn="ctr" rtl="0" fontAlgn="base"/>
            <a:r>
              <a:rPr lang="es-ES" sz="2200" dirty="0" err="1">
                <a:solidFill>
                  <a:srgbClr val="0A0A0A"/>
                </a:solidFill>
                <a:latin typeface="+mn-lt"/>
              </a:rPr>
              <a:t>Gizartea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eraldatu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nahi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duen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ekintza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solidario eta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konprometitua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,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pertsonen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justizia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eta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duintasuna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sustatuz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,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bereziki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ahulenak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.</a:t>
            </a:r>
          </a:p>
          <a:p>
            <a:pPr algn="ctr" rtl="0" fontAlgn="base"/>
            <a:r>
              <a:rPr lang="es-ES" sz="2200" dirty="0" err="1">
                <a:solidFill>
                  <a:srgbClr val="0A0A0A"/>
                </a:solidFill>
                <a:latin typeface="+mn-lt"/>
              </a:rPr>
              <a:t>Lagundu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,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entzun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eta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itxaropena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ereiten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duen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sarea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,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laguntza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jasotzen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duena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eta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eskaintzen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duena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 </a:t>
            </a:r>
            <a:r>
              <a:rPr lang="es-ES" sz="2200" dirty="0" err="1">
                <a:solidFill>
                  <a:srgbClr val="0A0A0A"/>
                </a:solidFill>
                <a:latin typeface="+mn-lt"/>
              </a:rPr>
              <a:t>eraldatuz</a:t>
            </a:r>
            <a:r>
              <a:rPr lang="es-ES" sz="2200" dirty="0">
                <a:solidFill>
                  <a:srgbClr val="0A0A0A"/>
                </a:solidFill>
                <a:latin typeface="+mn-lt"/>
              </a:rPr>
              <a:t>.</a:t>
            </a:r>
          </a:p>
          <a:p>
            <a:pPr algn="l" rtl="0" fontAlgn="base"/>
            <a:r>
              <a:rPr lang="es-ES" sz="1800" b="0" i="0" dirty="0">
                <a:solidFill>
                  <a:srgbClr val="0A0A0A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0B7C1EADC0D8469653CE6256E6BB4B" ma:contentTypeVersion="12" ma:contentTypeDescription="Crear nuevo documento." ma:contentTypeScope="" ma:versionID="c7f66649bd9efa765df3ccd2dba1b56f">
  <xsd:schema xmlns:xsd="http://www.w3.org/2001/XMLSchema" xmlns:xs="http://www.w3.org/2001/XMLSchema" xmlns:p="http://schemas.microsoft.com/office/2006/metadata/properties" xmlns:ns2="63b324a5-fcb5-46e2-907d-572e04d0aace" xmlns:ns3="2a2accb9-025d-4861-85b0-430bd719c63c" targetNamespace="http://schemas.microsoft.com/office/2006/metadata/properties" ma:root="true" ma:fieldsID="b8b52990f90a8e0e331718123427409e" ns2:_="" ns3:_="">
    <xsd:import namespace="63b324a5-fcb5-46e2-907d-572e04d0aace"/>
    <xsd:import namespace="2a2accb9-025d-4861-85b0-430bd719c6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324a5-fcb5-46e2-907d-572e04d0aa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6c25b118-5040-4e9d-8786-904234735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accb9-025d-4861-85b0-430bd719c63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696b9d4-94d0-4ce2-be9b-03e20c2f2ddb}" ma:internalName="TaxCatchAll" ma:showField="CatchAllData" ma:web="2a2accb9-025d-4861-85b0-430bd719c6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2accb9-025d-4861-85b0-430bd719c63c" xsi:nil="true"/>
    <lcf76f155ced4ddcb4097134ff3c332f xmlns="63b324a5-fcb5-46e2-907d-572e04d0aa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D5C20B-69B2-45ED-AE22-79579ABAA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48BEC-8656-4A3A-84CE-AA29CEF7FE07}">
  <ds:schemaRefs>
    <ds:schemaRef ds:uri="2a2accb9-025d-4861-85b0-430bd719c63c"/>
    <ds:schemaRef ds:uri="63b324a5-fcb5-46e2-907d-572e04d0aac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D46A4E6-7BC1-42F7-90EA-49D4A92F6788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2a2accb9-025d-4861-85b0-430bd719c63c"/>
    <ds:schemaRef ds:uri="http://schemas.openxmlformats.org/package/2006/metadata/core-properties"/>
    <ds:schemaRef ds:uri="http://purl.org/dc/terms/"/>
    <ds:schemaRef ds:uri="http://purl.org/dc/elements/1.1/"/>
    <ds:schemaRef ds:uri="63b324a5-fcb5-46e2-907d-572e04d0a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2064</Words>
  <Application>Microsoft Office PowerPoint</Application>
  <PresentationFormat>Presentación en pantalla (4:3)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 MT</vt:lpstr>
      <vt:lpstr>Calibri</vt:lpstr>
      <vt:lpstr>Comic Sans MS</vt:lpstr>
      <vt:lpstr>Segoe UI</vt:lpstr>
      <vt:lpstr>Office Theme</vt:lpstr>
      <vt:lpstr>Presentación de PowerPoint</vt:lpstr>
      <vt:lpstr>KANPAINAK - CAMPAÑAS</vt:lpstr>
      <vt:lpstr>TESTUINGURUA. CONTEXTO</vt:lpstr>
      <vt:lpstr>IDEIA NAGUSIA IDEA CENTRAL</vt:lpstr>
      <vt:lpstr>ERREALITATEARI BEGIRADA MIRADA A LA REALIDAD</vt:lpstr>
      <vt:lpstr>ERREALITATEARI BEGIRADA MIRADA A LA REALIDAD</vt:lpstr>
      <vt:lpstr>ANAITASUNA. FRATERNIDAD</vt:lpstr>
      <vt:lpstr>ANAITASUNA. FRATERNIDAD</vt:lpstr>
      <vt:lpstr>BOLUNTARIOTZA. VOLUNTARIADO</vt:lpstr>
      <vt:lpstr>BOLUNTARIOTZA. VOLUNTARIADO</vt:lpstr>
      <vt:lpstr>BOLUNTARIOTZA. VOLUNTARIADO</vt:lpstr>
      <vt:lpstr>BOLUNTARIOTZA. VOLUNTARIADO</vt:lpstr>
      <vt:lpstr>BOLUNTARIOTZA. VOLUNTARIADO</vt:lpstr>
      <vt:lpstr>BOLUNTARIOTZA. VOLUNTARIADO</vt:lpstr>
      <vt:lpstr>BOLUNTARIOTZA. VOLUNTARIADO</vt:lpstr>
      <vt:lpstr>PROPOSAMENAK. PROPUESTAS</vt:lpstr>
      <vt:lpstr>PROPOSAMENAK. PROPUESTAS</vt:lpstr>
      <vt:lpstr>PROPOSAMENAK. PROPUESTAS</vt:lpstr>
      <vt:lpstr>OTOITZA. ORACIÓN</vt:lpstr>
      <vt:lpstr>ESKERRAK. AGRADECIMIENTO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Begoña Rey</dc:creator>
  <cp:lastModifiedBy>Igor Etxebarría García</cp:lastModifiedBy>
  <cp:revision>30</cp:revision>
  <dcterms:created xsi:type="dcterms:W3CDTF">2025-12-17T13:00:53Z</dcterms:created>
  <dcterms:modified xsi:type="dcterms:W3CDTF">2026-05-11T15:41:08Z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2025-12-17T00:00:00Z</vt:filetime>
  </property>
  <property fmtid="{D5CDD505-2E9C-101B-9397-08002B2CF9AE}" pid="5" name="Producer">
    <vt:lpwstr>Microsoft® PowerPoint® 2019</vt:lpwstr>
  </property>
  <property fmtid="{D5CDD505-2E9C-101B-9397-08002B2CF9AE}" pid="6" name="ContentTypeId">
    <vt:lpwstr>0x010100330B7C1EADC0D8469653CE6256E6BB4B</vt:lpwstr>
  </property>
  <property fmtid="{D5CDD505-2E9C-101B-9397-08002B2CF9AE}" pid="7" name="MediaServiceImageTags">
    <vt:lpwstr/>
  </property>
</Properties>
</file>