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1" r:id="rId4"/>
    <p:sldId id="274" r:id="rId5"/>
    <p:sldId id="259" r:id="rId6"/>
    <p:sldId id="260" r:id="rId7"/>
    <p:sldId id="261" r:id="rId8"/>
    <p:sldId id="262" r:id="rId9"/>
    <p:sldId id="276" r:id="rId10"/>
    <p:sldId id="265" r:id="rId11"/>
    <p:sldId id="277" r:id="rId12"/>
    <p:sldId id="278" r:id="rId13"/>
    <p:sldId id="279" r:id="rId14"/>
    <p:sldId id="272" r:id="rId15"/>
    <p:sldId id="273" r:id="rId1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122D"/>
    <a:srgbClr val="CB2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0083" y="274320"/>
            <a:ext cx="1152144" cy="9951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3896" y="1752582"/>
            <a:ext cx="4561338" cy="316690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567428" y="1763268"/>
            <a:ext cx="4498975" cy="3104515"/>
          </a:xfrm>
          <a:custGeom>
            <a:avLst/>
            <a:gdLst/>
            <a:ahLst/>
            <a:cxnLst/>
            <a:rect l="l" t="t" r="r" b="b"/>
            <a:pathLst>
              <a:path w="4498975" h="3104515">
                <a:moveTo>
                  <a:pt x="4498848" y="0"/>
                </a:moveTo>
                <a:lnTo>
                  <a:pt x="0" y="0"/>
                </a:lnTo>
                <a:lnTo>
                  <a:pt x="0" y="3104387"/>
                </a:lnTo>
                <a:lnTo>
                  <a:pt x="4498848" y="3104387"/>
                </a:lnTo>
                <a:lnTo>
                  <a:pt x="4498848" y="0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780028"/>
            <a:ext cx="4501908" cy="3948691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1790700"/>
            <a:ext cx="4472940" cy="3886200"/>
          </a:xfrm>
          <a:custGeom>
            <a:avLst/>
            <a:gdLst/>
            <a:ahLst/>
            <a:cxnLst/>
            <a:rect l="l" t="t" r="r" b="b"/>
            <a:pathLst>
              <a:path w="4472940" h="3886200">
                <a:moveTo>
                  <a:pt x="4472940" y="0"/>
                </a:moveTo>
                <a:lnTo>
                  <a:pt x="0" y="0"/>
                </a:lnTo>
                <a:lnTo>
                  <a:pt x="0" y="3886200"/>
                </a:lnTo>
                <a:lnTo>
                  <a:pt x="4472940" y="3886200"/>
                </a:lnTo>
                <a:lnTo>
                  <a:pt x="447294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32593" y="5076423"/>
            <a:ext cx="4119392" cy="1635268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4866132" y="5087111"/>
            <a:ext cx="4057015" cy="1572895"/>
          </a:xfrm>
          <a:custGeom>
            <a:avLst/>
            <a:gdLst/>
            <a:ahLst/>
            <a:cxnLst/>
            <a:rect l="l" t="t" r="r" b="b"/>
            <a:pathLst>
              <a:path w="4057015" h="1572895">
                <a:moveTo>
                  <a:pt x="2028443" y="0"/>
                </a:moveTo>
                <a:lnTo>
                  <a:pt x="1961488" y="420"/>
                </a:lnTo>
                <a:lnTo>
                  <a:pt x="1895074" y="1672"/>
                </a:lnTo>
                <a:lnTo>
                  <a:pt x="1829236" y="3743"/>
                </a:lnTo>
                <a:lnTo>
                  <a:pt x="1764008" y="6621"/>
                </a:lnTo>
                <a:lnTo>
                  <a:pt x="1699422" y="10291"/>
                </a:lnTo>
                <a:lnTo>
                  <a:pt x="1635513" y="14742"/>
                </a:lnTo>
                <a:lnTo>
                  <a:pt x="1572312" y="19959"/>
                </a:lnTo>
                <a:lnTo>
                  <a:pt x="1509855" y="25932"/>
                </a:lnTo>
                <a:lnTo>
                  <a:pt x="1448174" y="32645"/>
                </a:lnTo>
                <a:lnTo>
                  <a:pt x="1387303" y="40087"/>
                </a:lnTo>
                <a:lnTo>
                  <a:pt x="1327275" y="48244"/>
                </a:lnTo>
                <a:lnTo>
                  <a:pt x="1268123" y="57104"/>
                </a:lnTo>
                <a:lnTo>
                  <a:pt x="1209882" y="66653"/>
                </a:lnTo>
                <a:lnTo>
                  <a:pt x="1152583" y="76879"/>
                </a:lnTo>
                <a:lnTo>
                  <a:pt x="1096262" y="87768"/>
                </a:lnTo>
                <a:lnTo>
                  <a:pt x="1040951" y="99308"/>
                </a:lnTo>
                <a:lnTo>
                  <a:pt x="986683" y="111486"/>
                </a:lnTo>
                <a:lnTo>
                  <a:pt x="933492" y="124289"/>
                </a:lnTo>
                <a:lnTo>
                  <a:pt x="881412" y="137703"/>
                </a:lnTo>
                <a:lnTo>
                  <a:pt x="830476" y="151717"/>
                </a:lnTo>
                <a:lnTo>
                  <a:pt x="780717" y="166316"/>
                </a:lnTo>
                <a:lnTo>
                  <a:pt x="732168" y="181488"/>
                </a:lnTo>
                <a:lnTo>
                  <a:pt x="684864" y="197221"/>
                </a:lnTo>
                <a:lnTo>
                  <a:pt x="638837" y="213500"/>
                </a:lnTo>
                <a:lnTo>
                  <a:pt x="594121" y="230314"/>
                </a:lnTo>
                <a:lnTo>
                  <a:pt x="550750" y="247649"/>
                </a:lnTo>
                <a:lnTo>
                  <a:pt x="508756" y="265492"/>
                </a:lnTo>
                <a:lnTo>
                  <a:pt x="468173" y="283830"/>
                </a:lnTo>
                <a:lnTo>
                  <a:pt x="429035" y="302651"/>
                </a:lnTo>
                <a:lnTo>
                  <a:pt x="391375" y="321941"/>
                </a:lnTo>
                <a:lnTo>
                  <a:pt x="355226" y="341688"/>
                </a:lnTo>
                <a:lnTo>
                  <a:pt x="320622" y="361878"/>
                </a:lnTo>
                <a:lnTo>
                  <a:pt x="287596" y="382499"/>
                </a:lnTo>
                <a:lnTo>
                  <a:pt x="226413" y="424981"/>
                </a:lnTo>
                <a:lnTo>
                  <a:pt x="171943" y="469029"/>
                </a:lnTo>
                <a:lnTo>
                  <a:pt x="124455" y="514541"/>
                </a:lnTo>
                <a:lnTo>
                  <a:pt x="84215" y="561412"/>
                </a:lnTo>
                <a:lnTo>
                  <a:pt x="51490" y="609540"/>
                </a:lnTo>
                <a:lnTo>
                  <a:pt x="26549" y="658820"/>
                </a:lnTo>
                <a:lnTo>
                  <a:pt x="9657" y="709149"/>
                </a:lnTo>
                <a:lnTo>
                  <a:pt x="1084" y="760424"/>
                </a:lnTo>
                <a:lnTo>
                  <a:pt x="0" y="786384"/>
                </a:lnTo>
                <a:lnTo>
                  <a:pt x="1084" y="812341"/>
                </a:lnTo>
                <a:lnTo>
                  <a:pt x="9657" y="863612"/>
                </a:lnTo>
                <a:lnTo>
                  <a:pt x="26549" y="913938"/>
                </a:lnTo>
                <a:lnTo>
                  <a:pt x="51490" y="963215"/>
                </a:lnTo>
                <a:lnTo>
                  <a:pt x="84215" y="1011341"/>
                </a:lnTo>
                <a:lnTo>
                  <a:pt x="124455" y="1058211"/>
                </a:lnTo>
                <a:lnTo>
                  <a:pt x="171943" y="1103722"/>
                </a:lnTo>
                <a:lnTo>
                  <a:pt x="226413" y="1147770"/>
                </a:lnTo>
                <a:lnTo>
                  <a:pt x="287596" y="1190251"/>
                </a:lnTo>
                <a:lnTo>
                  <a:pt x="320622" y="1210872"/>
                </a:lnTo>
                <a:lnTo>
                  <a:pt x="355226" y="1231062"/>
                </a:lnTo>
                <a:lnTo>
                  <a:pt x="391375" y="1250809"/>
                </a:lnTo>
                <a:lnTo>
                  <a:pt x="429035" y="1270100"/>
                </a:lnTo>
                <a:lnTo>
                  <a:pt x="468173" y="1288921"/>
                </a:lnTo>
                <a:lnTo>
                  <a:pt x="508756" y="1307260"/>
                </a:lnTo>
                <a:lnTo>
                  <a:pt x="550750" y="1325103"/>
                </a:lnTo>
                <a:lnTo>
                  <a:pt x="594121" y="1342439"/>
                </a:lnTo>
                <a:lnTo>
                  <a:pt x="638837" y="1359253"/>
                </a:lnTo>
                <a:lnTo>
                  <a:pt x="684864" y="1375533"/>
                </a:lnTo>
                <a:lnTo>
                  <a:pt x="732168" y="1391266"/>
                </a:lnTo>
                <a:lnTo>
                  <a:pt x="780717" y="1406439"/>
                </a:lnTo>
                <a:lnTo>
                  <a:pt x="830476" y="1421039"/>
                </a:lnTo>
                <a:lnTo>
                  <a:pt x="881412" y="1435053"/>
                </a:lnTo>
                <a:lnTo>
                  <a:pt x="933492" y="1448469"/>
                </a:lnTo>
                <a:lnTo>
                  <a:pt x="986683" y="1461272"/>
                </a:lnTo>
                <a:lnTo>
                  <a:pt x="1040951" y="1473451"/>
                </a:lnTo>
                <a:lnTo>
                  <a:pt x="1096262" y="1484992"/>
                </a:lnTo>
                <a:lnTo>
                  <a:pt x="1152583" y="1495882"/>
                </a:lnTo>
                <a:lnTo>
                  <a:pt x="1209882" y="1506108"/>
                </a:lnTo>
                <a:lnTo>
                  <a:pt x="1268123" y="1515658"/>
                </a:lnTo>
                <a:lnTo>
                  <a:pt x="1327275" y="1524519"/>
                </a:lnTo>
                <a:lnTo>
                  <a:pt x="1387303" y="1532677"/>
                </a:lnTo>
                <a:lnTo>
                  <a:pt x="1448174" y="1540119"/>
                </a:lnTo>
                <a:lnTo>
                  <a:pt x="1509855" y="1546833"/>
                </a:lnTo>
                <a:lnTo>
                  <a:pt x="1572312" y="1552806"/>
                </a:lnTo>
                <a:lnTo>
                  <a:pt x="1635513" y="1558024"/>
                </a:lnTo>
                <a:lnTo>
                  <a:pt x="1699422" y="1562475"/>
                </a:lnTo>
                <a:lnTo>
                  <a:pt x="1764008" y="1566146"/>
                </a:lnTo>
                <a:lnTo>
                  <a:pt x="1829236" y="1569023"/>
                </a:lnTo>
                <a:lnTo>
                  <a:pt x="1895074" y="1571095"/>
                </a:lnTo>
                <a:lnTo>
                  <a:pt x="1961488" y="1572347"/>
                </a:lnTo>
                <a:lnTo>
                  <a:pt x="2028443" y="1572768"/>
                </a:lnTo>
                <a:lnTo>
                  <a:pt x="2095399" y="1572347"/>
                </a:lnTo>
                <a:lnTo>
                  <a:pt x="2161813" y="1571095"/>
                </a:lnTo>
                <a:lnTo>
                  <a:pt x="2227651" y="1569023"/>
                </a:lnTo>
                <a:lnTo>
                  <a:pt x="2292879" y="1566146"/>
                </a:lnTo>
                <a:lnTo>
                  <a:pt x="2357465" y="1562475"/>
                </a:lnTo>
                <a:lnTo>
                  <a:pt x="2421374" y="1558024"/>
                </a:lnTo>
                <a:lnTo>
                  <a:pt x="2484575" y="1552806"/>
                </a:lnTo>
                <a:lnTo>
                  <a:pt x="2547032" y="1546833"/>
                </a:lnTo>
                <a:lnTo>
                  <a:pt x="2608713" y="1540119"/>
                </a:lnTo>
                <a:lnTo>
                  <a:pt x="2669584" y="1532677"/>
                </a:lnTo>
                <a:lnTo>
                  <a:pt x="2729612" y="1524519"/>
                </a:lnTo>
                <a:lnTo>
                  <a:pt x="2788764" y="1515658"/>
                </a:lnTo>
                <a:lnTo>
                  <a:pt x="2847005" y="1506108"/>
                </a:lnTo>
                <a:lnTo>
                  <a:pt x="2904304" y="1495882"/>
                </a:lnTo>
                <a:lnTo>
                  <a:pt x="2960625" y="1484992"/>
                </a:lnTo>
                <a:lnTo>
                  <a:pt x="3015936" y="1473451"/>
                </a:lnTo>
                <a:lnTo>
                  <a:pt x="3070204" y="1461272"/>
                </a:lnTo>
                <a:lnTo>
                  <a:pt x="3123395" y="1448469"/>
                </a:lnTo>
                <a:lnTo>
                  <a:pt x="3175475" y="1435053"/>
                </a:lnTo>
                <a:lnTo>
                  <a:pt x="3226411" y="1421039"/>
                </a:lnTo>
                <a:lnTo>
                  <a:pt x="3276170" y="1406439"/>
                </a:lnTo>
                <a:lnTo>
                  <a:pt x="3324719" y="1391266"/>
                </a:lnTo>
                <a:lnTo>
                  <a:pt x="3372023" y="1375533"/>
                </a:lnTo>
                <a:lnTo>
                  <a:pt x="3418050" y="1359253"/>
                </a:lnTo>
                <a:lnTo>
                  <a:pt x="3462766" y="1342439"/>
                </a:lnTo>
                <a:lnTo>
                  <a:pt x="3506137" y="1325103"/>
                </a:lnTo>
                <a:lnTo>
                  <a:pt x="3548131" y="1307260"/>
                </a:lnTo>
                <a:lnTo>
                  <a:pt x="3588714" y="1288921"/>
                </a:lnTo>
                <a:lnTo>
                  <a:pt x="3627852" y="1270100"/>
                </a:lnTo>
                <a:lnTo>
                  <a:pt x="3665512" y="1250809"/>
                </a:lnTo>
                <a:lnTo>
                  <a:pt x="3701661" y="1231062"/>
                </a:lnTo>
                <a:lnTo>
                  <a:pt x="3736265" y="1210872"/>
                </a:lnTo>
                <a:lnTo>
                  <a:pt x="3769291" y="1190251"/>
                </a:lnTo>
                <a:lnTo>
                  <a:pt x="3830474" y="1147770"/>
                </a:lnTo>
                <a:lnTo>
                  <a:pt x="3884944" y="1103722"/>
                </a:lnTo>
                <a:lnTo>
                  <a:pt x="3932432" y="1058211"/>
                </a:lnTo>
                <a:lnTo>
                  <a:pt x="3972672" y="1011341"/>
                </a:lnTo>
                <a:lnTo>
                  <a:pt x="4005397" y="963215"/>
                </a:lnTo>
                <a:lnTo>
                  <a:pt x="4030338" y="913938"/>
                </a:lnTo>
                <a:lnTo>
                  <a:pt x="4047230" y="863612"/>
                </a:lnTo>
                <a:lnTo>
                  <a:pt x="4055803" y="812341"/>
                </a:lnTo>
                <a:lnTo>
                  <a:pt x="4056888" y="786384"/>
                </a:lnTo>
                <a:lnTo>
                  <a:pt x="4055803" y="760424"/>
                </a:lnTo>
                <a:lnTo>
                  <a:pt x="4047230" y="709149"/>
                </a:lnTo>
                <a:lnTo>
                  <a:pt x="4030338" y="658820"/>
                </a:lnTo>
                <a:lnTo>
                  <a:pt x="4005397" y="609540"/>
                </a:lnTo>
                <a:lnTo>
                  <a:pt x="3972672" y="561412"/>
                </a:lnTo>
                <a:lnTo>
                  <a:pt x="3932432" y="514541"/>
                </a:lnTo>
                <a:lnTo>
                  <a:pt x="3884944" y="469029"/>
                </a:lnTo>
                <a:lnTo>
                  <a:pt x="3830474" y="424981"/>
                </a:lnTo>
                <a:lnTo>
                  <a:pt x="3769291" y="382499"/>
                </a:lnTo>
                <a:lnTo>
                  <a:pt x="3736265" y="361878"/>
                </a:lnTo>
                <a:lnTo>
                  <a:pt x="3701661" y="341688"/>
                </a:lnTo>
                <a:lnTo>
                  <a:pt x="3665512" y="321941"/>
                </a:lnTo>
                <a:lnTo>
                  <a:pt x="3627852" y="302651"/>
                </a:lnTo>
                <a:lnTo>
                  <a:pt x="3588714" y="283830"/>
                </a:lnTo>
                <a:lnTo>
                  <a:pt x="3548131" y="265492"/>
                </a:lnTo>
                <a:lnTo>
                  <a:pt x="3506137" y="247649"/>
                </a:lnTo>
                <a:lnTo>
                  <a:pt x="3462766" y="230314"/>
                </a:lnTo>
                <a:lnTo>
                  <a:pt x="3418050" y="213500"/>
                </a:lnTo>
                <a:lnTo>
                  <a:pt x="3372023" y="197221"/>
                </a:lnTo>
                <a:lnTo>
                  <a:pt x="3324719" y="181488"/>
                </a:lnTo>
                <a:lnTo>
                  <a:pt x="3276170" y="166316"/>
                </a:lnTo>
                <a:lnTo>
                  <a:pt x="3226411" y="151717"/>
                </a:lnTo>
                <a:lnTo>
                  <a:pt x="3175475" y="137703"/>
                </a:lnTo>
                <a:lnTo>
                  <a:pt x="3123395" y="124289"/>
                </a:lnTo>
                <a:lnTo>
                  <a:pt x="3070204" y="111486"/>
                </a:lnTo>
                <a:lnTo>
                  <a:pt x="3015936" y="99308"/>
                </a:lnTo>
                <a:lnTo>
                  <a:pt x="2960625" y="87768"/>
                </a:lnTo>
                <a:lnTo>
                  <a:pt x="2904304" y="76879"/>
                </a:lnTo>
                <a:lnTo>
                  <a:pt x="2847005" y="66653"/>
                </a:lnTo>
                <a:lnTo>
                  <a:pt x="2788764" y="57104"/>
                </a:lnTo>
                <a:lnTo>
                  <a:pt x="2729612" y="48244"/>
                </a:lnTo>
                <a:lnTo>
                  <a:pt x="2669584" y="40087"/>
                </a:lnTo>
                <a:lnTo>
                  <a:pt x="2608713" y="32645"/>
                </a:lnTo>
                <a:lnTo>
                  <a:pt x="2547032" y="25932"/>
                </a:lnTo>
                <a:lnTo>
                  <a:pt x="2484575" y="19959"/>
                </a:lnTo>
                <a:lnTo>
                  <a:pt x="2421374" y="14742"/>
                </a:lnTo>
                <a:lnTo>
                  <a:pt x="2357465" y="10291"/>
                </a:lnTo>
                <a:lnTo>
                  <a:pt x="2292879" y="6621"/>
                </a:lnTo>
                <a:lnTo>
                  <a:pt x="2227651" y="3743"/>
                </a:lnTo>
                <a:lnTo>
                  <a:pt x="2161813" y="1672"/>
                </a:lnTo>
                <a:lnTo>
                  <a:pt x="2095399" y="420"/>
                </a:lnTo>
                <a:lnTo>
                  <a:pt x="202844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46761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0" y="4572"/>
            <a:ext cx="9144000" cy="1402080"/>
          </a:xfrm>
          <a:custGeom>
            <a:avLst/>
            <a:gdLst/>
            <a:ahLst/>
            <a:cxnLst/>
            <a:rect l="l" t="t" r="r" b="b"/>
            <a:pathLst>
              <a:path w="9144000" h="1402080">
                <a:moveTo>
                  <a:pt x="9144000" y="0"/>
                </a:moveTo>
                <a:lnTo>
                  <a:pt x="0" y="0"/>
                </a:lnTo>
                <a:lnTo>
                  <a:pt x="0" y="1402079"/>
                </a:lnTo>
                <a:lnTo>
                  <a:pt x="9144000" y="1402079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0083" y="274320"/>
            <a:ext cx="1152144" cy="99517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5170930"/>
            <a:ext cx="9144000" cy="1687069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5190743"/>
            <a:ext cx="9144000" cy="1667510"/>
          </a:xfrm>
          <a:custGeom>
            <a:avLst/>
            <a:gdLst/>
            <a:ahLst/>
            <a:cxnLst/>
            <a:rect l="l" t="t" r="r" b="b"/>
            <a:pathLst>
              <a:path w="9144000" h="1667509">
                <a:moveTo>
                  <a:pt x="9144000" y="0"/>
                </a:moveTo>
                <a:lnTo>
                  <a:pt x="0" y="0"/>
                </a:lnTo>
                <a:lnTo>
                  <a:pt x="0" y="1667256"/>
                </a:lnTo>
                <a:lnTo>
                  <a:pt x="9144000" y="1667256"/>
                </a:lnTo>
                <a:lnTo>
                  <a:pt x="9144000" y="0"/>
                </a:lnTo>
                <a:close/>
              </a:path>
            </a:pathLst>
          </a:custGeom>
          <a:solidFill>
            <a:srgbClr val="CD212C">
              <a:alpha val="96862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93152" y="5509259"/>
            <a:ext cx="1191768" cy="10302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30083" y="274320"/>
            <a:ext cx="1152144" cy="99517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389001"/>
            <a:ext cx="692213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8580" y="1304172"/>
            <a:ext cx="4253865" cy="423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4038600"/>
            <a:ext cx="6858000" cy="2474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ES" sz="4000" spc="-1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KO</a:t>
            </a:r>
            <a:r>
              <a:rPr sz="400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4000" spc="-10" dirty="0">
                <a:solidFill>
                  <a:srgbClr val="FFFFFF"/>
                </a:solidFill>
                <a:latin typeface="Calibri"/>
                <a:cs typeface="Calibri"/>
              </a:rPr>
              <a:t>MARTXO</a:t>
            </a:r>
            <a:r>
              <a:rPr sz="4000" spc="-10" dirty="0">
                <a:solidFill>
                  <a:srgbClr val="FFFFFF"/>
                </a:solidFill>
                <a:latin typeface="Calibri"/>
                <a:cs typeface="Calibri"/>
              </a:rPr>
              <a:t>KO </a:t>
            </a:r>
            <a:r>
              <a:rPr sz="4000" spc="-45" dirty="0">
                <a:solidFill>
                  <a:srgbClr val="FFFFFF"/>
                </a:solidFill>
                <a:latin typeface="Calibri"/>
                <a:cs typeface="Calibri"/>
              </a:rPr>
              <a:t>KANPAINARAKO</a:t>
            </a:r>
            <a:r>
              <a:rPr sz="4000" spc="-1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5" dirty="0">
                <a:solidFill>
                  <a:srgbClr val="FFFFFF"/>
                </a:solidFill>
                <a:latin typeface="Calibri"/>
                <a:cs typeface="Calibri"/>
              </a:rPr>
              <a:t>ORIENTAZIOAK </a:t>
            </a:r>
            <a:r>
              <a:rPr lang="es-ES" sz="4000" spc="-25" dirty="0">
                <a:solidFill>
                  <a:srgbClr val="FFFFFF"/>
                </a:solidFill>
                <a:latin typeface="Calibri"/>
                <a:cs typeface="Calibri"/>
              </a:rPr>
              <a:t>ORIENTACIONES PARA LA </a:t>
            </a:r>
            <a:r>
              <a:rPr sz="4000" spc="-35" dirty="0">
                <a:solidFill>
                  <a:srgbClr val="FFFFFF"/>
                </a:solidFill>
                <a:latin typeface="Calibri"/>
                <a:cs typeface="Calibri"/>
              </a:rPr>
              <a:t>CAMPAÑA</a:t>
            </a:r>
            <a:r>
              <a:rPr sz="40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s-ES" sz="4000" spc="-30" dirty="0">
                <a:solidFill>
                  <a:srgbClr val="FFFFFF"/>
                </a:solidFill>
                <a:latin typeface="Calibri"/>
                <a:cs typeface="Calibri"/>
              </a:rPr>
              <a:t>MARZO</a:t>
            </a:r>
            <a:r>
              <a:rPr sz="4000" spc="-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s-ES" sz="4000" spc="-2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FC199E-A93E-4F5E-8525-EC440A63B01E}"/>
              </a:ext>
            </a:extLst>
          </p:cNvPr>
          <p:cNvSpPr txBox="1"/>
          <p:nvPr/>
        </p:nvSpPr>
        <p:spPr>
          <a:xfrm>
            <a:off x="7620000" y="5181600"/>
            <a:ext cx="1371600" cy="1524000"/>
          </a:xfrm>
          <a:prstGeom prst="rect">
            <a:avLst/>
          </a:prstGeom>
          <a:solidFill>
            <a:srgbClr val="CB212C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2841ECD-84A0-4EFE-AB31-C10DCBB09A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86" y="5275797"/>
            <a:ext cx="1094627" cy="12839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000" spc="-45" dirty="0"/>
              <a:t>PROPOSAMENAK. </a:t>
            </a:r>
            <a:r>
              <a:rPr sz="4000" spc="-45" dirty="0"/>
              <a:t>PROPUESTAS</a:t>
            </a:r>
            <a:endParaRPr sz="4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2B7535-967D-4685-9CBB-B30973A02BE3}"/>
              </a:ext>
            </a:extLst>
          </p:cNvPr>
          <p:cNvSpPr/>
          <p:nvPr/>
        </p:nvSpPr>
        <p:spPr>
          <a:xfrm>
            <a:off x="355983" y="1448020"/>
            <a:ext cx="57535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24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Naturaren</a:t>
            </a:r>
            <a:r>
              <a:rPr lang="es-ES" sz="24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opariez</a:t>
            </a:r>
            <a:r>
              <a:rPr lang="es-ES" sz="24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gozatzea</a:t>
            </a:r>
            <a:endParaRPr lang="es-ES" sz="2400" b="1" dirty="0">
              <a:solidFill>
                <a:srgbClr val="242527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s-ES" sz="2400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Disfrutar los regalos de </a:t>
            </a:r>
            <a:r>
              <a:rPr lang="es-ES" sz="2400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Naturaleza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DF44C8A-1D8F-4A97-AB1C-15AD2831BE23}"/>
              </a:ext>
            </a:extLst>
          </p:cNvPr>
          <p:cNvSpPr/>
          <p:nvPr/>
        </p:nvSpPr>
        <p:spPr>
          <a:xfrm>
            <a:off x="2390395" y="2975877"/>
            <a:ext cx="64886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errespetatzea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zaintzea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bizitzeko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moduarekin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birziklatuz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berrerabiliz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beharrezkoa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den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kontsumoa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murriztuz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elikagaiak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berreskuratzen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lagunduz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(Maná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proiektua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)...</a:t>
            </a:r>
          </a:p>
          <a:p>
            <a:pPr lvl="0">
              <a:spcAft>
                <a:spcPts val="0"/>
              </a:spcAft>
            </a:pPr>
            <a:endParaRPr lang="es-ES" b="1" dirty="0">
              <a:solidFill>
                <a:srgbClr val="24252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s-ES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Respetar y cuidar de la Naturaleza con la forma de vivir, reciclando, reutilizando, reduciendo el consumo innecesario, favoreciendo la recuperación alimentaria (proyecto Maná),… 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9ACE18-D00F-4A8F-A362-505D80804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269" y="1338072"/>
            <a:ext cx="1668368" cy="16683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82131EE-0F6B-4591-ADA7-8284227FE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5" y="2429603"/>
            <a:ext cx="2286000" cy="2286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053712C-68E2-4686-B04A-7DD20E7EAE6E}"/>
              </a:ext>
            </a:extLst>
          </p:cNvPr>
          <p:cNvSpPr/>
          <p:nvPr/>
        </p:nvSpPr>
        <p:spPr>
          <a:xfrm>
            <a:off x="533400" y="5081104"/>
            <a:ext cx="50129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Kontsumismoan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eta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modetan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erortzea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Ondasunak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berez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helburu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bat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spcAft>
                <a:spcPts val="0"/>
              </a:spcAft>
            </a:pP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Evitar caer en el consumismo y las modas. Los bienes no son un fin en sí mismos. 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122" name="Picture 2" descr="El consumo responsable es la solución · Scouts de España">
            <a:extLst>
              <a:ext uri="{FF2B5EF4-FFF2-40B4-BE49-F238E27FC236}">
                <a16:creationId xmlns:a16="http://schemas.microsoft.com/office/drawing/2014/main" id="{7E3AFA64-8B35-466B-9347-4E61E3C20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16071"/>
            <a:ext cx="204247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168EA25-1728-41B1-B423-AB2DA5BA5B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000" spc="-45" dirty="0"/>
              <a:t>PROPOSAMENAK. </a:t>
            </a:r>
            <a:r>
              <a:rPr sz="4000" spc="-45" dirty="0"/>
              <a:t>PROPUESTAS</a:t>
            </a:r>
            <a:endParaRPr sz="4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63DB36-859D-4EA2-B53B-1A4B9B89F586}"/>
              </a:ext>
            </a:extLst>
          </p:cNvPr>
          <p:cNvSpPr/>
          <p:nvPr/>
        </p:nvSpPr>
        <p:spPr>
          <a:xfrm>
            <a:off x="3505200" y="140116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Kontzienteki</a:t>
            </a:r>
            <a:r>
              <a:rPr lang="es-E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kontsumitzea</a:t>
            </a:r>
            <a:br>
              <a:rPr lang="es-ES" sz="2800" dirty="0"/>
            </a:b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Consumir conscientemente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Vectores de Consumo consciente, imágenes vectoriales | DepositPhotos">
            <a:extLst>
              <a:ext uri="{FF2B5EF4-FFF2-40B4-BE49-F238E27FC236}">
                <a16:creationId xmlns:a16="http://schemas.microsoft.com/office/drawing/2014/main" id="{67B5ED38-2ACA-4410-8C66-59CD295C3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19819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46408274-3AA8-497D-BF73-DC7A6C0215C3}"/>
              </a:ext>
            </a:extLst>
          </p:cNvPr>
          <p:cNvSpPr/>
          <p:nvPr/>
        </p:nvSpPr>
        <p:spPr>
          <a:xfrm>
            <a:off x="397238" y="3200400"/>
            <a:ext cx="49367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Doakotasuna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garatzea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Poza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handiagoa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partekatzen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denean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jasotzen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denean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baino</a:t>
            </a:r>
            <a:b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2000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Desarrollar la gratuidad. </a:t>
            </a:r>
            <a:r>
              <a:rPr lang="es-ES" sz="2000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es-ES" sz="2000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mayor la alegría cuando se comparte que cuando se recibe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48" name="Picture 4" descr="Gratitud - Iconos gratis de bienestar">
            <a:extLst>
              <a:ext uri="{FF2B5EF4-FFF2-40B4-BE49-F238E27FC236}">
                <a16:creationId xmlns:a16="http://schemas.microsoft.com/office/drawing/2014/main" id="{BA2EC9AC-08D8-4E03-9CD2-110482B1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09" y="23098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844C30ED-B3FB-40CD-BDC1-00BEAFBF3FDA}"/>
              </a:ext>
            </a:extLst>
          </p:cNvPr>
          <p:cNvSpPr/>
          <p:nvPr/>
        </p:nvSpPr>
        <p:spPr>
          <a:xfrm>
            <a:off x="2526665" y="4989036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2400" b="1" dirty="0" err="1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Elkartasuna</a:t>
            </a:r>
            <a:r>
              <a:rPr lang="es-ES" sz="2400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Solidaridad</a:t>
            </a:r>
          </a:p>
          <a:p>
            <a:pPr lvl="0">
              <a:spcAft>
                <a:spcPts val="0"/>
              </a:spcAft>
            </a:pPr>
            <a:r>
              <a:rPr lang="es-ES" sz="24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Bidegabekerien</a:t>
            </a:r>
            <a:r>
              <a:rPr lang="es-ES" sz="24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salaketa</a:t>
            </a:r>
            <a:r>
              <a:rPr lang="es-ES" sz="24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400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Denuncia de las injusticias</a:t>
            </a:r>
          </a:p>
          <a:p>
            <a:pPr lvl="0">
              <a:spcAft>
                <a:spcPts val="0"/>
              </a:spcAft>
            </a:pPr>
            <a:r>
              <a:rPr lang="es-ES" sz="2400" b="1" dirty="0" err="1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Konpromisoa</a:t>
            </a:r>
            <a:r>
              <a:rPr lang="es-ES" sz="2400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Implicación</a:t>
            </a:r>
            <a:endParaRPr lang="es-E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0" name="Picture 6" descr="Icono de Solidaridad Special Lineal color | Freepik">
            <a:extLst>
              <a:ext uri="{FF2B5EF4-FFF2-40B4-BE49-F238E27FC236}">
                <a16:creationId xmlns:a16="http://schemas.microsoft.com/office/drawing/2014/main" id="{6A99C5F4-CA80-48FF-A6C7-EC9A86651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" y="4572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99501B9-657D-495C-8120-5C866B6FDE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000" spc="-45" dirty="0"/>
              <a:t>PROPOSAMENAK. </a:t>
            </a:r>
            <a:r>
              <a:rPr sz="4000" spc="-45" dirty="0"/>
              <a:t>PROPUESTAS</a:t>
            </a:r>
            <a:endParaRPr sz="4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A07DC9D-A4C7-48BA-8945-AE0E57BBAAD7}"/>
              </a:ext>
            </a:extLst>
          </p:cNvPr>
          <p:cNvSpPr/>
          <p:nvPr/>
        </p:nvSpPr>
        <p:spPr>
          <a:xfrm>
            <a:off x="457200" y="1531592"/>
            <a:ext cx="495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Ekonomia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solidarioaren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aldeko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apustua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banka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etikoa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bidezko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merkataritza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tokiko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merkataritza</a:t>
            </a:r>
            <a:r>
              <a:rPr lang="es-ES" sz="2000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...</a:t>
            </a:r>
            <a:br>
              <a:rPr lang="es-ES" sz="2000" dirty="0"/>
            </a:br>
            <a:r>
              <a:rPr lang="es-ES" sz="2000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Apuesta por la economía solidaria: banca ética, comercio justo, comercio local,…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170" name="Picture 2" descr="Descarga iconos gratuitos de Economia solidaria en PNG y SVG">
            <a:extLst>
              <a:ext uri="{FF2B5EF4-FFF2-40B4-BE49-F238E27FC236}">
                <a16:creationId xmlns:a16="http://schemas.microsoft.com/office/drawing/2014/main" id="{E3DE4715-8B3D-4374-AA6E-8156B4917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509" y="12847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6D037816-10AD-4AD0-A1A2-CEE182189214}"/>
              </a:ext>
            </a:extLst>
          </p:cNvPr>
          <p:cNvSpPr/>
          <p:nvPr/>
        </p:nvSpPr>
        <p:spPr>
          <a:xfrm>
            <a:off x="3276600" y="33370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Eskuzabaltasuna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garatzea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borondatezko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konpromisoa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partekatzea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....</a:t>
            </a:r>
          </a:p>
          <a:p>
            <a:pPr lvl="0">
              <a:spcAft>
                <a:spcPts val="0"/>
              </a:spcAft>
            </a:pP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esarrollar la generosidad, el compromiso voluntario, el compartir, … 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172" name="Picture 4" descr="Símbolo Del Voluntariado Silhouette Aislada De Corazón Y Manos Ilustración  del Vector - Ilustración de humano, diseño: 171715313">
            <a:extLst>
              <a:ext uri="{FF2B5EF4-FFF2-40B4-BE49-F238E27FC236}">
                <a16:creationId xmlns:a16="http://schemas.microsoft.com/office/drawing/2014/main" id="{17E2BAA2-9A22-4C14-ABAC-9D235E15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1010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CAE60793-AF97-4857-B332-244453587138}"/>
              </a:ext>
            </a:extLst>
          </p:cNvPr>
          <p:cNvSpPr/>
          <p:nvPr/>
        </p:nvSpPr>
        <p:spPr>
          <a:xfrm>
            <a:off x="647700" y="5215702"/>
            <a:ext cx="51435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Ekitatea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bilatzea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Lurreko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ondasunak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pertsona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guztientzat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dira</a:t>
            </a:r>
            <a:br>
              <a:rPr lang="es-ES" sz="2000" dirty="0"/>
            </a:b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Búsqueda de la equidad. Los bienes de la tierra están destinados a todas las personas</a:t>
            </a:r>
            <a:endParaRPr lang="es-ES" sz="2000" dirty="0"/>
          </a:p>
        </p:txBody>
      </p:sp>
      <p:pic>
        <p:nvPicPr>
          <p:cNvPr id="7176" name="Picture 8" descr="Salvar la naturaleza - Iconos gratis de naturaleza">
            <a:extLst>
              <a:ext uri="{FF2B5EF4-FFF2-40B4-BE49-F238E27FC236}">
                <a16:creationId xmlns:a16="http://schemas.microsoft.com/office/drawing/2014/main" id="{BB4341C0-7565-4EEA-8A3E-1E716CDF8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1" y="4501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BD01975-6025-487D-B8BC-A89F8DC4B9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8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000" spc="-45" dirty="0"/>
              <a:t>PROPOSAMENAK. </a:t>
            </a:r>
            <a:r>
              <a:rPr sz="4000" spc="-45" dirty="0"/>
              <a:t>PROPUESTAS</a:t>
            </a:r>
            <a:endParaRPr sz="4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87210C3-5EC3-423E-B974-029C08A23356}"/>
              </a:ext>
            </a:extLst>
          </p:cNvPr>
          <p:cNvSpPr/>
          <p:nvPr/>
        </p:nvSpPr>
        <p:spPr>
          <a:xfrm>
            <a:off x="379259" y="2186338"/>
            <a:ext cx="5102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Pertsonen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garrantzia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onartzea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dago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zientziaren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eta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teknologiaren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mende</a:t>
            </a:r>
            <a:br>
              <a:rPr lang="es-ES" sz="2000" dirty="0"/>
            </a:b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Reconocer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importancia de las personas, no todo depende de la ciencia y la tecnología 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194" name="Picture 2" descr="Personas - Iconos gratis de personas">
            <a:extLst>
              <a:ext uri="{FF2B5EF4-FFF2-40B4-BE49-F238E27FC236}">
                <a16:creationId xmlns:a16="http://schemas.microsoft.com/office/drawing/2014/main" id="{B1083040-992B-4D1F-9117-1804B2DD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529715"/>
            <a:ext cx="28289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1617AE13-D7CD-472E-9241-EA2695D7696E}"/>
              </a:ext>
            </a:extLst>
          </p:cNvPr>
          <p:cNvSpPr/>
          <p:nvPr/>
        </p:nvSpPr>
        <p:spPr>
          <a:xfrm>
            <a:off x="3810000" y="44196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imitatu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gizateriaren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neurri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perfektutzat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hartzea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s-ES" sz="2000" dirty="0"/>
            </a:b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Imitar a Jesus. </a:t>
            </a:r>
          </a:p>
          <a:p>
            <a:pPr lvl="0">
              <a:spcAft>
                <a:spcPts val="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Mirar a Jesús como la medida perfecta de la humanidad. 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196" name="Picture 4" descr="Vector logo cristiano corazón con cruz sobre un fondo blanco. Símbolo  caligráfico dibujado a mano. Icono de religión minimalista. | Vector Premium">
            <a:extLst>
              <a:ext uri="{FF2B5EF4-FFF2-40B4-BE49-F238E27FC236}">
                <a16:creationId xmlns:a16="http://schemas.microsoft.com/office/drawing/2014/main" id="{0C4979EA-AD9C-44FE-87CF-3FF7E03C8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4" y="3550066"/>
            <a:ext cx="3161030" cy="316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4FF115D-B1C1-414B-BE69-B09ADE6394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07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6675"/>
            <a:chOff x="0" y="0"/>
            <a:chExt cx="9144000" cy="1336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65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1270"/>
            </a:xfrm>
            <a:custGeom>
              <a:avLst/>
              <a:gdLst/>
              <a:ahLst/>
              <a:cxnLst/>
              <a:rect l="l" t="t" r="r" b="b"/>
              <a:pathLst>
                <a:path w="9144000" h="1271270">
                  <a:moveTo>
                    <a:pt x="0" y="0"/>
                  </a:moveTo>
                  <a:lnTo>
                    <a:pt x="0" y="1271015"/>
                  </a:lnTo>
                  <a:lnTo>
                    <a:pt x="9144000" y="1271015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pc="-35" dirty="0"/>
              <a:t>OTOITZA. ORACIÓN</a:t>
            </a:r>
            <a:endParaRPr spc="-1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4A3E6B8-EA55-4FF6-A740-1BAEB0F5325D}"/>
              </a:ext>
            </a:extLst>
          </p:cNvPr>
          <p:cNvSpPr/>
          <p:nvPr/>
        </p:nvSpPr>
        <p:spPr>
          <a:xfrm>
            <a:off x="290946" y="1512187"/>
            <a:ext cx="8776854" cy="978729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s-E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lógica de Dios </a:t>
            </a:r>
          </a:p>
          <a:p>
            <a:pPr fontAlgn="base">
              <a:spcAft>
                <a:spcPts val="0"/>
              </a:spcAft>
            </a:pP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dicen que triunfe a toda costa,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pise fuerte, sin vacilar jamás,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mostrando siempre dominio de las situaciones,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las gentes, de mí mismo.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dicen que escriba mi nombre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letras hermosas en tarjeta noble,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la impresión es lo que cuenta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hay que lucir estilo, títulos, rango y riqueza.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 dicen que me cerciore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tener todo bien atado,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asegurar el futuro,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dominar el presente, para así vivir al límite.</a:t>
            </a:r>
          </a:p>
          <a:p>
            <a:pPr fontAlgn="base">
              <a:spcAft>
                <a:spcPts val="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Aft>
                <a:spcPts val="0"/>
              </a:spcAft>
            </a:pP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 llegas tú y te ríes de esos consejos,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dices que, desde arriba,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se ve a las personas,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escriba mi nombre en las horas regaladas,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las puertas abiertas de mi vida,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las manos ofrecidas para apoyar al próximo.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Llegas tú y descolocas mi orden,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dices que salte al vacío.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me recuerdas que es en los sencillos,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mansos, los pequeños y los pobres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donde está la Vida sin límite.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86000"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286000"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José María Rodríguez Olaizola 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94B0FF9-B3AA-4259-8DB6-FD25022B3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A85B988-F693-4D23-BA81-540D265CB90E}"/>
              </a:ext>
            </a:extLst>
          </p:cNvPr>
          <p:cNvSpPr txBox="1"/>
          <p:nvPr/>
        </p:nvSpPr>
        <p:spPr>
          <a:xfrm>
            <a:off x="1828800" y="685800"/>
            <a:ext cx="5867400" cy="4343400"/>
          </a:xfrm>
          <a:prstGeom prst="rect">
            <a:avLst/>
          </a:prstGeom>
          <a:solidFill>
            <a:srgbClr val="BC122D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DFCEB1-174B-45E6-AFCE-456104B56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40" y="1143000"/>
            <a:ext cx="3186720" cy="3737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072"/>
            <a:chOff x="0" y="0"/>
            <a:chExt cx="9144000" cy="133807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6AF783C0-8DF9-47AE-9C44-42AFDE71E9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EC41DB24-6D36-4B53-A2D5-ECA0F15C03A7}"/>
              </a:ext>
            </a:extLst>
          </p:cNvPr>
          <p:cNvSpPr txBox="1"/>
          <p:nvPr/>
        </p:nvSpPr>
        <p:spPr>
          <a:xfrm>
            <a:off x="266555" y="1522574"/>
            <a:ext cx="4407407" cy="5052665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2400" b="1" spc="-10" dirty="0">
                <a:solidFill>
                  <a:srgbClr val="FCEADA"/>
                </a:solidFill>
                <a:latin typeface="Calibri"/>
                <a:cs typeface="Calibri"/>
              </a:rPr>
              <a:t> </a:t>
            </a:r>
            <a:r>
              <a:rPr lang="es-ES" sz="2400" b="1" spc="-10" dirty="0">
                <a:solidFill>
                  <a:schemeClr val="bg1"/>
                </a:solidFill>
                <a:latin typeface="Calibri"/>
                <a:cs typeface="Calibri"/>
              </a:rPr>
              <a:t>HELBURUAK - </a:t>
            </a:r>
            <a:r>
              <a:rPr sz="2400" b="1" spc="-10" dirty="0">
                <a:solidFill>
                  <a:schemeClr val="bg1"/>
                </a:solidFill>
                <a:latin typeface="Calibri"/>
                <a:cs typeface="Calibri"/>
              </a:rPr>
              <a:t>OBJETIVO</a:t>
            </a:r>
            <a:r>
              <a:rPr lang="es-ES" sz="2400" b="1" spc="-10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endParaRPr sz="24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372110" indent="-342900">
              <a:lnSpc>
                <a:spcPct val="100000"/>
              </a:lnSpc>
              <a:spcBef>
                <a:spcPts val="2070"/>
              </a:spcBef>
              <a:buFont typeface="Arial MT"/>
              <a:buChar char="•"/>
              <a:tabLst>
                <a:tab pos="372110" algn="l"/>
              </a:tabLst>
            </a:pPr>
            <a:r>
              <a:rPr sz="2200" spc="-10" dirty="0">
                <a:solidFill>
                  <a:schemeClr val="bg1"/>
                </a:solidFill>
                <a:latin typeface="+mn-lt"/>
                <a:cs typeface="Calibri"/>
              </a:rPr>
              <a:t>Sensibilizar</a:t>
            </a:r>
            <a:r>
              <a:rPr sz="2200" spc="-10" dirty="0">
                <a:solidFill>
                  <a:schemeClr val="bg1"/>
                </a:solidFill>
                <a:latin typeface="+mn-lt"/>
                <a:cs typeface="Comic Sans MS"/>
              </a:rPr>
              <a:t>NOS</a:t>
            </a:r>
            <a:endParaRPr sz="2200" dirty="0">
              <a:solidFill>
                <a:schemeClr val="bg1"/>
              </a:solidFill>
              <a:latin typeface="+mn-lt"/>
              <a:cs typeface="Comic Sans MS"/>
            </a:endParaRPr>
          </a:p>
          <a:p>
            <a:pPr marL="29210" rtl="0">
              <a:tabLst>
                <a:tab pos="372110" algn="l"/>
              </a:tabLst>
            </a:pPr>
            <a:r>
              <a:rPr lang="es-ES" sz="2200" spc="-10" dirty="0">
                <a:solidFill>
                  <a:schemeClr val="bg1"/>
                </a:solidFill>
                <a:latin typeface="+mn-lt"/>
                <a:cs typeface="Calibri"/>
              </a:rPr>
              <a:t>	</a:t>
            </a:r>
            <a:r>
              <a:rPr lang="es-ES" sz="2200" spc="-10" dirty="0" err="1">
                <a:solidFill>
                  <a:schemeClr val="bg1"/>
                </a:solidFill>
                <a:latin typeface="+mn-lt"/>
                <a:cs typeface="Calibri"/>
              </a:rPr>
              <a:t>Sentsibilizatzea</a:t>
            </a:r>
            <a:r>
              <a:rPr lang="es-ES" sz="2200" dirty="0">
                <a:solidFill>
                  <a:schemeClr val="bg1"/>
                </a:solidFill>
                <a:latin typeface="+mn-lt"/>
              </a:rPr>
              <a:t>​</a:t>
            </a:r>
            <a:r>
              <a:rPr lang="es-ES" sz="2200" spc="-10" dirty="0">
                <a:solidFill>
                  <a:schemeClr val="bg1"/>
                </a:solidFill>
                <a:latin typeface="+mn-lt"/>
                <a:cs typeface="Calibri"/>
              </a:rPr>
              <a:t> -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Sensibilizar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buFont typeface="Arial MT"/>
              <a:buChar char="•"/>
              <a:tabLst>
                <a:tab pos="372110" algn="l"/>
              </a:tabLst>
            </a:pP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Ezagutaraztea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- </a:t>
            </a:r>
            <a:r>
              <a:rPr sz="2200" dirty="0">
                <a:solidFill>
                  <a:schemeClr val="bg1"/>
                </a:solidFill>
                <a:latin typeface="+mn-lt"/>
                <a:cs typeface="Calibri"/>
              </a:rPr>
              <a:t>Dar</a:t>
            </a:r>
            <a:r>
              <a:rPr sz="2200" spc="-1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+mn-lt"/>
                <a:cs typeface="Calibri"/>
              </a:rPr>
              <a:t>a</a:t>
            </a:r>
            <a:r>
              <a:rPr sz="2200" spc="-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conocer</a:t>
            </a:r>
            <a:endParaRPr lang="es-ES" sz="2200" spc="-1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buFont typeface="Arial MT"/>
              <a:buChar char="•"/>
              <a:tabLst>
                <a:tab pos="372110" algn="l"/>
              </a:tabLst>
            </a:pP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Parte </a:t>
            </a: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hartzera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gonbidatu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​ - </a:t>
            </a:r>
            <a:r>
              <a:rPr sz="2200" dirty="0" err="1">
                <a:solidFill>
                  <a:schemeClr val="bg1"/>
                </a:solidFill>
                <a:latin typeface="+mn-lt"/>
                <a:cs typeface="Calibri"/>
              </a:rPr>
              <a:t>Invitar</a:t>
            </a:r>
            <a:r>
              <a:rPr sz="2200" spc="37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dirty="0">
                <a:solidFill>
                  <a:schemeClr val="bg1"/>
                </a:solidFill>
                <a:latin typeface="+mn-lt"/>
                <a:cs typeface="Calibri"/>
              </a:rPr>
              <a:t>a</a:t>
            </a:r>
            <a:r>
              <a:rPr sz="2200" spc="-3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+mn-lt"/>
                <a:cs typeface="Calibri"/>
              </a:rPr>
              <a:t>participar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buFont typeface="Arial MT"/>
              <a:buChar char="•"/>
              <a:tabLst>
                <a:tab pos="372110" algn="l"/>
              </a:tabLst>
            </a:pP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Proposamenak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egin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- </a:t>
            </a:r>
            <a:r>
              <a:rPr sz="2200" dirty="0" err="1">
                <a:solidFill>
                  <a:schemeClr val="bg1"/>
                </a:solidFill>
                <a:latin typeface="+mn-lt"/>
                <a:cs typeface="Calibri"/>
              </a:rPr>
              <a:t>Hacer</a:t>
            </a:r>
            <a:r>
              <a:rPr sz="2200" spc="-6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+mn-lt"/>
                <a:cs typeface="Calibri"/>
              </a:rPr>
              <a:t>propuestas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72110" algn="l"/>
              </a:tabLst>
            </a:pPr>
            <a:r>
              <a:rPr lang="es-ES" sz="2200" spc="-25" dirty="0" err="1">
                <a:solidFill>
                  <a:schemeClr val="bg1"/>
                </a:solidFill>
                <a:latin typeface="+mn-lt"/>
                <a:cs typeface="Calibri"/>
              </a:rPr>
              <a:t>Koordinatuta</a:t>
            </a:r>
            <a:r>
              <a:rPr lang="es-ES" sz="2200" spc="-2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spc="-25" dirty="0" err="1">
                <a:solidFill>
                  <a:schemeClr val="bg1"/>
                </a:solidFill>
                <a:latin typeface="+mn-lt"/>
                <a:cs typeface="Calibri"/>
              </a:rPr>
              <a:t>lan</a:t>
            </a:r>
            <a:r>
              <a:rPr lang="es-ES" sz="2200" spc="-2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spc="-25" dirty="0" err="1">
                <a:solidFill>
                  <a:schemeClr val="bg1"/>
                </a:solidFill>
                <a:latin typeface="+mn-lt"/>
                <a:cs typeface="Calibri"/>
              </a:rPr>
              <a:t>egin</a:t>
            </a:r>
            <a:r>
              <a:rPr lang="es-ES" sz="2200" spc="-25" dirty="0">
                <a:solidFill>
                  <a:schemeClr val="bg1"/>
                </a:solidFill>
                <a:latin typeface="+mn-lt"/>
                <a:cs typeface="Calibri"/>
              </a:rPr>
              <a:t> - </a:t>
            </a:r>
            <a:r>
              <a:rPr sz="2200" spc="-25" dirty="0" err="1">
                <a:solidFill>
                  <a:schemeClr val="bg1"/>
                </a:solidFill>
                <a:latin typeface="+mn-lt"/>
                <a:cs typeface="Calibri"/>
              </a:rPr>
              <a:t>Trabajar</a:t>
            </a:r>
            <a:r>
              <a:rPr sz="2200" spc="-3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+mn-lt"/>
                <a:cs typeface="Calibri"/>
              </a:rPr>
              <a:t>coordinadamente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buFont typeface="Arial MT"/>
              <a:buChar char="•"/>
              <a:tabLst>
                <a:tab pos="372110" algn="l"/>
              </a:tabLst>
            </a:pP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Ekarpen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ekonomikoak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dirty="0" err="1">
                <a:solidFill>
                  <a:schemeClr val="bg1"/>
                </a:solidFill>
                <a:latin typeface="+mn-lt"/>
                <a:cs typeface="Calibri"/>
              </a:rPr>
              <a:t>biltzea</a:t>
            </a:r>
            <a:r>
              <a:rPr lang="es-ES" sz="2200" dirty="0">
                <a:solidFill>
                  <a:schemeClr val="bg1"/>
                </a:solidFill>
                <a:latin typeface="+mn-lt"/>
              </a:rPr>
              <a:t>​ </a:t>
            </a:r>
            <a:r>
              <a:rPr lang="es-ES" sz="2200" dirty="0">
                <a:solidFill>
                  <a:schemeClr val="bg1"/>
                </a:solidFill>
                <a:latin typeface="+mn-lt"/>
                <a:cs typeface="Calibri"/>
              </a:rPr>
              <a:t>- </a:t>
            </a:r>
            <a:r>
              <a:rPr sz="2200" dirty="0" err="1">
                <a:solidFill>
                  <a:schemeClr val="bg1"/>
                </a:solidFill>
                <a:latin typeface="+mn-lt"/>
                <a:cs typeface="Calibri"/>
              </a:rPr>
              <a:t>Recaudar</a:t>
            </a:r>
            <a:r>
              <a:rPr sz="2200" spc="-6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+mn-lt"/>
                <a:cs typeface="Calibri"/>
              </a:rPr>
              <a:t>aportaciones</a:t>
            </a:r>
            <a:r>
              <a:rPr sz="2200" spc="-4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>
                <a:solidFill>
                  <a:schemeClr val="bg1"/>
                </a:solidFill>
                <a:latin typeface="+mn-lt"/>
                <a:cs typeface="Calibri"/>
              </a:rPr>
              <a:t>económicas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  <a:p>
            <a:pPr marL="372110" indent="-342900">
              <a:lnSpc>
                <a:spcPct val="100000"/>
              </a:lnSpc>
              <a:buFont typeface="Arial MT"/>
              <a:buChar char="•"/>
              <a:tabLst>
                <a:tab pos="372110" algn="l"/>
              </a:tabLst>
            </a:pPr>
            <a:r>
              <a:rPr lang="es-ES" sz="2200" spc="-10" dirty="0" err="1">
                <a:solidFill>
                  <a:schemeClr val="bg1"/>
                </a:solidFill>
                <a:latin typeface="+mn-lt"/>
                <a:cs typeface="Calibri"/>
              </a:rPr>
              <a:t>Elkarrekiko</a:t>
            </a:r>
            <a:r>
              <a:rPr lang="es-ES" sz="2200" spc="-1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spc="-10" dirty="0" err="1">
                <a:solidFill>
                  <a:schemeClr val="bg1"/>
                </a:solidFill>
                <a:latin typeface="+mn-lt"/>
                <a:cs typeface="Calibri"/>
              </a:rPr>
              <a:t>partaidetza</a:t>
            </a:r>
            <a:r>
              <a:rPr lang="es-ES" sz="2200" spc="-1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lang="es-ES" sz="2200" spc="-10" dirty="0" err="1">
                <a:solidFill>
                  <a:schemeClr val="bg1"/>
                </a:solidFill>
                <a:latin typeface="+mn-lt"/>
                <a:cs typeface="Calibri"/>
              </a:rPr>
              <a:t>indartzea</a:t>
            </a:r>
            <a:r>
              <a:rPr lang="es-ES" sz="2200" spc="-10" dirty="0">
                <a:solidFill>
                  <a:schemeClr val="bg1"/>
                </a:solidFill>
                <a:latin typeface="+mn-lt"/>
                <a:cs typeface="Calibri"/>
              </a:rPr>
              <a:t> -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Fortalecer</a:t>
            </a:r>
            <a:r>
              <a:rPr sz="2200" spc="-5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dirty="0" err="1">
                <a:solidFill>
                  <a:schemeClr val="bg1"/>
                </a:solidFill>
                <a:latin typeface="+mn-lt"/>
                <a:cs typeface="Calibri"/>
              </a:rPr>
              <a:t>mutua</a:t>
            </a:r>
            <a:r>
              <a:rPr sz="2200" spc="-10" dirty="0">
                <a:solidFill>
                  <a:schemeClr val="bg1"/>
                </a:solidFill>
                <a:latin typeface="+mn-lt"/>
                <a:cs typeface="Calibri"/>
              </a:rPr>
              <a:t> </a:t>
            </a:r>
            <a:r>
              <a:rPr sz="2200" spc="-10" dirty="0" err="1">
                <a:solidFill>
                  <a:schemeClr val="bg1"/>
                </a:solidFill>
                <a:latin typeface="+mn-lt"/>
                <a:cs typeface="Calibri"/>
              </a:rPr>
              <a:t>pertenencia</a:t>
            </a:r>
            <a:endParaRPr sz="2200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B7FAC91-DA7E-469D-A82B-EBD2C1C53DC2}"/>
              </a:ext>
            </a:extLst>
          </p:cNvPr>
          <p:cNvSpPr txBox="1"/>
          <p:nvPr/>
        </p:nvSpPr>
        <p:spPr>
          <a:xfrm>
            <a:off x="4925640" y="1444124"/>
            <a:ext cx="406595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7BBA9751-5A47-457D-9A60-751AF338FD76}"/>
              </a:ext>
            </a:extLst>
          </p:cNvPr>
          <p:cNvSpPr txBox="1"/>
          <p:nvPr/>
        </p:nvSpPr>
        <p:spPr>
          <a:xfrm>
            <a:off x="4992754" y="1601946"/>
            <a:ext cx="3770245" cy="31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6575">
              <a:lnSpc>
                <a:spcPct val="100000"/>
              </a:lnSpc>
              <a:spcBef>
                <a:spcPts val="100"/>
              </a:spcBef>
            </a:pPr>
            <a:r>
              <a:rPr lang="es-ES" sz="2400" b="1" spc="-10" dirty="0">
                <a:solidFill>
                  <a:srgbClr val="C00000"/>
                </a:solidFill>
                <a:latin typeface="Calibri"/>
                <a:cs typeface="Calibri"/>
              </a:rPr>
              <a:t>BALIABIDEAK </a:t>
            </a:r>
            <a:r>
              <a:rPr sz="2400" b="1" spc="-10" dirty="0">
                <a:solidFill>
                  <a:srgbClr val="C00000"/>
                </a:solidFill>
                <a:latin typeface="Calibri"/>
                <a:cs typeface="Calibri"/>
              </a:rPr>
              <a:t>RECURSOS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85"/>
              </a:spcBef>
              <a:tabLst>
                <a:tab pos="457200" algn="l"/>
              </a:tabLst>
            </a:pPr>
            <a:r>
              <a:rPr lang="es-ES" sz="1700" spc="-10" dirty="0">
                <a:latin typeface="Calibri"/>
                <a:cs typeface="Calibri"/>
              </a:rPr>
              <a:t>	</a:t>
            </a:r>
            <a:r>
              <a:rPr lang="es-ES" spc="-10" dirty="0" err="1">
                <a:latin typeface="Calibri"/>
                <a:cs typeface="Calibri"/>
              </a:rPr>
              <a:t>Kartela</a:t>
            </a:r>
            <a:r>
              <a:rPr lang="es-ES" spc="-10" dirty="0">
                <a:latin typeface="Calibri"/>
                <a:cs typeface="Calibri"/>
              </a:rPr>
              <a:t> - </a:t>
            </a:r>
            <a:r>
              <a:rPr spc="-10" dirty="0">
                <a:latin typeface="Calibri"/>
                <a:cs typeface="Calibri"/>
              </a:rPr>
              <a:t>Cartel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lang="es-ES" dirty="0">
                <a:latin typeface="Calibri"/>
                <a:cs typeface="Calibri"/>
              </a:rPr>
              <a:t>	</a:t>
            </a:r>
            <a:r>
              <a:rPr lang="es-ES" dirty="0" err="1">
                <a:latin typeface="Calibri"/>
                <a:cs typeface="Calibri"/>
              </a:rPr>
              <a:t>Zuzendariaren</a:t>
            </a:r>
            <a:r>
              <a:rPr lang="es-ES" dirty="0">
                <a:latin typeface="Calibri"/>
                <a:cs typeface="Calibri"/>
              </a:rPr>
              <a:t> </a:t>
            </a:r>
            <a:r>
              <a:rPr lang="es-ES" dirty="0" err="1">
                <a:latin typeface="Calibri"/>
                <a:cs typeface="Calibri"/>
              </a:rPr>
              <a:t>gutuna</a:t>
            </a:r>
            <a:r>
              <a:rPr lang="es-ES" dirty="0">
                <a:latin typeface="Calibri"/>
                <a:cs typeface="Calibri"/>
              </a:rPr>
              <a:t> - </a:t>
            </a:r>
            <a:r>
              <a:rPr dirty="0">
                <a:latin typeface="Calibri"/>
                <a:cs typeface="Calibri"/>
              </a:rPr>
              <a:t>Carta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lang="es-ES" spc="-55" dirty="0">
                <a:latin typeface="Calibri"/>
                <a:cs typeface="Calibri"/>
              </a:rPr>
              <a:t>	</a:t>
            </a:r>
            <a:r>
              <a:rPr spc="-10" dirty="0" err="1">
                <a:latin typeface="Calibri"/>
                <a:cs typeface="Calibri"/>
              </a:rPr>
              <a:t>directora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457200" algn="l"/>
              </a:tabLst>
            </a:pPr>
            <a:r>
              <a:rPr lang="es-ES" dirty="0">
                <a:latin typeface="Calibri"/>
                <a:cs typeface="Calibri"/>
              </a:rPr>
              <a:t>	Liturgia </a:t>
            </a:r>
            <a:r>
              <a:rPr lang="es-ES" dirty="0" err="1">
                <a:latin typeface="Calibri"/>
                <a:cs typeface="Calibri"/>
              </a:rPr>
              <a:t>lagungarriak</a:t>
            </a:r>
            <a:r>
              <a:rPr lang="es-ES" dirty="0">
                <a:latin typeface="Calibri"/>
                <a:cs typeface="Calibri"/>
              </a:rPr>
              <a:t> - Apoyo</a:t>
            </a:r>
            <a:r>
              <a:rPr dirty="0">
                <a:latin typeface="Calibri"/>
                <a:cs typeface="Calibri"/>
              </a:rPr>
              <a:t>s</a:t>
            </a:r>
            <a:r>
              <a:rPr spc="-35" dirty="0">
                <a:latin typeface="Calibri"/>
                <a:cs typeface="Calibri"/>
              </a:rPr>
              <a:t> </a:t>
            </a:r>
            <a:r>
              <a:rPr lang="es-ES" spc="-35" dirty="0">
                <a:latin typeface="Calibri"/>
                <a:cs typeface="Calibri"/>
              </a:rPr>
              <a:t>	</a:t>
            </a:r>
            <a:r>
              <a:rPr spc="-10" dirty="0" err="1">
                <a:latin typeface="Calibri"/>
                <a:cs typeface="Calibri"/>
              </a:rPr>
              <a:t>litúrgicos</a:t>
            </a:r>
            <a:endParaRPr dirty="0">
              <a:latin typeface="Calibri"/>
              <a:cs typeface="Calibri"/>
            </a:endParaRPr>
          </a:p>
          <a:p>
            <a:pPr lvl="1">
              <a:tabLst>
                <a:tab pos="457200" algn="l"/>
              </a:tabLst>
            </a:pPr>
            <a:r>
              <a:rPr lang="es-ES" spc="-10" dirty="0">
                <a:latin typeface="Calibri"/>
                <a:cs typeface="Calibri"/>
              </a:rPr>
              <a:t>	</a:t>
            </a:r>
            <a:r>
              <a:rPr lang="es-ES" spc="-10" dirty="0" err="1">
                <a:latin typeface="Calibri"/>
                <a:cs typeface="Calibri"/>
              </a:rPr>
              <a:t>Orientabideak</a:t>
            </a:r>
            <a:r>
              <a:rPr lang="es-ES" spc="-10" dirty="0">
                <a:latin typeface="Calibri"/>
                <a:cs typeface="Calibri"/>
              </a:rPr>
              <a:t> - </a:t>
            </a:r>
            <a:r>
              <a:rPr spc="-10" dirty="0" err="1">
                <a:latin typeface="Calibri"/>
                <a:cs typeface="Calibri"/>
              </a:rPr>
              <a:t>Orientaciones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457200" algn="l"/>
              </a:tabLst>
            </a:pPr>
            <a:r>
              <a:rPr lang="es-ES" dirty="0">
                <a:latin typeface="Calibri"/>
                <a:cs typeface="Calibri"/>
              </a:rPr>
              <a:t>	</a:t>
            </a:r>
            <a:r>
              <a:rPr lang="es-ES" dirty="0" err="1">
                <a:latin typeface="Calibri"/>
                <a:cs typeface="Calibri"/>
              </a:rPr>
              <a:t>Laguntza</a:t>
            </a:r>
            <a:r>
              <a:rPr lang="es-ES" dirty="0">
                <a:latin typeface="Calibri"/>
                <a:cs typeface="Calibri"/>
              </a:rPr>
              <a:t> </a:t>
            </a:r>
            <a:r>
              <a:rPr lang="es-ES" dirty="0" err="1">
                <a:latin typeface="Calibri"/>
                <a:cs typeface="Calibri"/>
              </a:rPr>
              <a:t>materialak</a:t>
            </a:r>
            <a:r>
              <a:rPr lang="es-ES" dirty="0">
                <a:latin typeface="Calibri"/>
                <a:cs typeface="Calibri"/>
              </a:rPr>
              <a:t>: PPT </a:t>
            </a:r>
            <a:r>
              <a:rPr lang="es-ES" dirty="0" err="1">
                <a:latin typeface="Calibri"/>
                <a:cs typeface="Calibri"/>
              </a:rPr>
              <a:t>kanpaina</a:t>
            </a:r>
            <a:r>
              <a:rPr lang="es-ES" dirty="0">
                <a:latin typeface="Calibri"/>
                <a:cs typeface="Calibri"/>
              </a:rPr>
              <a:t> 	</a:t>
            </a:r>
            <a:r>
              <a:rPr lang="es-ES" dirty="0" err="1">
                <a:latin typeface="Calibri"/>
                <a:cs typeface="Calibri"/>
              </a:rPr>
              <a:t>aurkezpena</a:t>
            </a:r>
            <a:r>
              <a:rPr lang="es-ES" dirty="0">
                <a:latin typeface="Calibri"/>
                <a:cs typeface="Calibri"/>
              </a:rPr>
              <a:t> - </a:t>
            </a:r>
            <a:r>
              <a:rPr dirty="0">
                <a:latin typeface="Calibri"/>
                <a:cs typeface="Calibri"/>
              </a:rPr>
              <a:t>Material</a:t>
            </a:r>
            <a:r>
              <a:rPr spc="-4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de</a:t>
            </a:r>
            <a:r>
              <a:rPr spc="-5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apoyo: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lang="es-ES" spc="-80" dirty="0">
                <a:latin typeface="Calibri"/>
                <a:cs typeface="Calibri"/>
              </a:rPr>
              <a:t>	</a:t>
            </a:r>
            <a:r>
              <a:rPr spc="-25" dirty="0">
                <a:latin typeface="Calibri"/>
                <a:cs typeface="Calibri"/>
              </a:rPr>
              <a:t>PPT</a:t>
            </a:r>
            <a:r>
              <a:rPr lang="es-ES" dirty="0">
                <a:latin typeface="Calibri"/>
                <a:cs typeface="Calibri"/>
              </a:rPr>
              <a:t> </a:t>
            </a:r>
            <a:r>
              <a:rPr spc="-10" dirty="0" err="1">
                <a:latin typeface="Calibri"/>
                <a:cs typeface="Calibri"/>
              </a:rPr>
              <a:t>presentación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campaña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F9CCC29D-8AB4-43EB-A40C-48245462F93C}"/>
              </a:ext>
            </a:extLst>
          </p:cNvPr>
          <p:cNvSpPr/>
          <p:nvPr/>
        </p:nvSpPr>
        <p:spPr>
          <a:xfrm>
            <a:off x="4986151" y="4930979"/>
            <a:ext cx="4157849" cy="184250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5C43FEA-9C79-4F93-BDEB-F47CC05E0189}"/>
              </a:ext>
            </a:extLst>
          </p:cNvPr>
          <p:cNvSpPr txBox="1"/>
          <p:nvPr/>
        </p:nvSpPr>
        <p:spPr>
          <a:xfrm>
            <a:off x="5172973" y="5256054"/>
            <a:ext cx="346773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6750" algn="ctr">
              <a:lnSpc>
                <a:spcPct val="100000"/>
              </a:lnSpc>
              <a:spcBef>
                <a:spcPts val="100"/>
              </a:spcBef>
            </a:pPr>
            <a:r>
              <a:rPr lang="es-ES" sz="2000" b="1" dirty="0">
                <a:latin typeface="Calibri"/>
                <a:cs typeface="Calibri"/>
              </a:rPr>
              <a:t>HEDAPENA - </a:t>
            </a:r>
            <a:r>
              <a:rPr sz="2000" b="1" dirty="0">
                <a:latin typeface="Calibri"/>
                <a:cs typeface="Calibri"/>
              </a:rPr>
              <a:t>DIFUSIÓN</a:t>
            </a:r>
            <a:endParaRPr lang="pt-BR" sz="20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30"/>
              </a:spcBef>
              <a:tabLst>
                <a:tab pos="354965" algn="l"/>
              </a:tabLst>
            </a:pPr>
            <a:r>
              <a:rPr lang="pt-BR" sz="1600" dirty="0">
                <a:latin typeface="Calibri"/>
                <a:cs typeface="Calibri"/>
              </a:rPr>
              <a:t>Posta </a:t>
            </a:r>
            <a:r>
              <a:rPr lang="pt-BR" sz="1600" dirty="0" err="1">
                <a:latin typeface="Calibri"/>
                <a:cs typeface="Calibri"/>
              </a:rPr>
              <a:t>bidez</a:t>
            </a:r>
            <a:r>
              <a:rPr lang="pt-BR" sz="1600" dirty="0">
                <a:latin typeface="Calibri"/>
                <a:cs typeface="Calibri"/>
              </a:rPr>
              <a:t> - Por</a:t>
            </a:r>
            <a:r>
              <a:rPr lang="pt-BR" sz="1600" spc="-50" dirty="0">
                <a:latin typeface="Calibri"/>
                <a:cs typeface="Calibri"/>
              </a:rPr>
              <a:t> </a:t>
            </a:r>
            <a:r>
              <a:rPr lang="pt-BR" sz="1600" dirty="0" err="1">
                <a:latin typeface="Calibri"/>
                <a:cs typeface="Calibri"/>
              </a:rPr>
              <a:t>correo</a:t>
            </a:r>
            <a:r>
              <a:rPr lang="pt-BR" sz="1600" spc="-15" dirty="0">
                <a:latin typeface="Calibri"/>
                <a:cs typeface="Calibri"/>
              </a:rPr>
              <a:t> </a:t>
            </a:r>
          </a:p>
          <a:p>
            <a:pPr marL="12700" algn="ctr">
              <a:lnSpc>
                <a:spcPct val="100000"/>
              </a:lnSpc>
              <a:spcBef>
                <a:spcPts val="30"/>
              </a:spcBef>
              <a:tabLst>
                <a:tab pos="354965" algn="l"/>
              </a:tabLst>
            </a:pPr>
            <a:r>
              <a:rPr lang="es-ES" sz="1600" dirty="0">
                <a:latin typeface="Calibri"/>
                <a:cs typeface="Calibri"/>
              </a:rPr>
              <a:t>Posta – </a:t>
            </a:r>
            <a:r>
              <a:rPr lang="es-ES" sz="1600" dirty="0" err="1">
                <a:latin typeface="Calibri"/>
                <a:cs typeface="Calibri"/>
              </a:rPr>
              <a:t>elektronikoa</a:t>
            </a:r>
            <a:r>
              <a:rPr lang="es-ES" sz="1600" dirty="0">
                <a:latin typeface="Calibri"/>
                <a:cs typeface="Calibri"/>
              </a:rPr>
              <a:t> – </a:t>
            </a:r>
            <a:r>
              <a:rPr sz="1600" dirty="0" err="1">
                <a:latin typeface="Calibri"/>
                <a:cs typeface="Calibri"/>
              </a:rPr>
              <a:t>correo</a:t>
            </a:r>
            <a:r>
              <a:rPr lang="es-ES" sz="1600" spc="-10" dirty="0">
                <a:latin typeface="Calibri"/>
                <a:cs typeface="Calibri"/>
              </a:rPr>
              <a:t> – electrónico </a:t>
            </a:r>
            <a:endParaRPr sz="16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5"/>
              </a:spcBef>
              <a:tabLst>
                <a:tab pos="354965" algn="l"/>
              </a:tabLst>
            </a:pPr>
            <a:r>
              <a:rPr lang="es-ES" sz="1600" dirty="0">
                <a:latin typeface="Calibri"/>
                <a:cs typeface="Calibri"/>
              </a:rPr>
              <a:t>Web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3BB4B1B1-96E5-4065-BFA2-430A179029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2450" y="423863"/>
            <a:ext cx="5781675" cy="504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KANPAINAK</a:t>
            </a:r>
            <a:r>
              <a:rPr sz="3200" spc="-55" dirty="0"/>
              <a:t> </a:t>
            </a:r>
            <a:r>
              <a:rPr sz="3200" b="0" dirty="0">
                <a:latin typeface="Calibri"/>
                <a:cs typeface="Calibri"/>
              </a:rPr>
              <a:t>-</a:t>
            </a:r>
            <a:r>
              <a:rPr sz="3200" b="0" spc="-35" dirty="0">
                <a:latin typeface="Calibri"/>
                <a:cs typeface="Calibri"/>
              </a:rPr>
              <a:t> </a:t>
            </a:r>
            <a:r>
              <a:rPr sz="3200" b="0" spc="-20" dirty="0">
                <a:latin typeface="Calibri"/>
                <a:cs typeface="Calibri"/>
              </a:rPr>
              <a:t>CAMPAÑAS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072"/>
            <a:chOff x="0" y="0"/>
            <a:chExt cx="9144000" cy="133807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3008" y="423163"/>
            <a:ext cx="57804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3200" spc="-35" dirty="0"/>
              <a:t>GARIZUMA. CUARESMA</a:t>
            </a:r>
            <a:endParaRPr sz="3200" dirty="0"/>
          </a:p>
        </p:txBody>
      </p:sp>
      <p:pic>
        <p:nvPicPr>
          <p:cNvPr id="1028" name="Picture 4" descr="cruz del miércoles de ceniza cubierta de cenizas - cuaresma fotografías e imágenes de stock">
            <a:extLst>
              <a:ext uri="{FF2B5EF4-FFF2-40B4-BE49-F238E27FC236}">
                <a16:creationId xmlns:a16="http://schemas.microsoft.com/office/drawing/2014/main" id="{38AEED5C-922F-4330-A8D8-0524E4601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112"/>
            <a:ext cx="9144000" cy="575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081C745-2AAD-42CF-AF6B-F467E92DB5FD}"/>
              </a:ext>
            </a:extLst>
          </p:cNvPr>
          <p:cNvSpPr/>
          <p:nvPr/>
        </p:nvSpPr>
        <p:spPr>
          <a:xfrm>
            <a:off x="2980766" y="1571929"/>
            <a:ext cx="32766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algn="ctr">
              <a:spcAft>
                <a:spcPts val="0"/>
              </a:spcAft>
            </a:pP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Grazia-denbora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Ebanjelioaren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bihotzera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itzulera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Pazkorako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prestaketa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iempo de gracia</a:t>
            </a:r>
          </a:p>
          <a:p>
            <a:pPr marL="102870" algn="ctr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etorno al corazón del Evangelio</a:t>
            </a:r>
          </a:p>
          <a:p>
            <a:pPr marL="102870" algn="ctr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reparación para la Pascua </a:t>
            </a:r>
          </a:p>
          <a:p>
            <a:pPr marL="102870" algn="ctr">
              <a:spcAft>
                <a:spcPts val="0"/>
              </a:spcAft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endParaRPr lang="es-E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r>
              <a:rPr lang="es-E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BIHURTZEA</a:t>
            </a:r>
          </a:p>
          <a:p>
            <a:pPr marL="102870" algn="ctr">
              <a:spcAft>
                <a:spcPts val="0"/>
              </a:spcAft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CONVERSIÓN</a:t>
            </a:r>
          </a:p>
          <a:p>
            <a:pPr marL="102870" algn="ctr">
              <a:spcAft>
                <a:spcPts val="0"/>
              </a:spcAft>
            </a:pPr>
            <a:endParaRPr lang="es-ES"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AF783C0-8DF9-47AE-9C44-42AFDE71E9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5A73196-6229-4193-9F36-54CEC45F5E66}"/>
              </a:ext>
            </a:extLst>
          </p:cNvPr>
          <p:cNvSpPr/>
          <p:nvPr/>
        </p:nvSpPr>
        <p:spPr>
          <a:xfrm>
            <a:off x="6068641" y="1546561"/>
            <a:ext cx="2819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" algn="ctr">
              <a:spcAft>
                <a:spcPts val="0"/>
              </a:spcAft>
            </a:pPr>
            <a:r>
              <a:rPr lang="es-E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Barnekotasuna</a:t>
            </a:r>
            <a:b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Barrura</a:t>
            </a: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begiratu</a:t>
            </a:r>
            <a:b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Jainkoaren</a:t>
            </a: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ahotsa</a:t>
            </a:r>
            <a:r>
              <a:rPr lang="es-E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entzutea</a:t>
            </a:r>
            <a:endPara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endParaRPr lang="es-E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Interioridad</a:t>
            </a:r>
          </a:p>
          <a:p>
            <a:pPr marL="102870" algn="ctr">
              <a:spcAft>
                <a:spcPts val="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Mirar hacia adentro</a:t>
            </a:r>
          </a:p>
          <a:p>
            <a:pPr marL="102870" algn="ctr">
              <a:spcAft>
                <a:spcPts val="0"/>
              </a:spcAft>
            </a:pP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Escuchar la voz de Dios </a:t>
            </a:r>
          </a:p>
          <a:p>
            <a:pPr marL="102870" algn="ctr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Portaerak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eraldatzea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Ebanjelioaren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balioetara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gehiago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hurbiltzeko</a:t>
            </a:r>
            <a:endParaRPr lang="es-ES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" algn="ctr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ransformar comportamientos para acercarnos más a los valores del Evangelio.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09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072"/>
            <a:chOff x="0" y="0"/>
            <a:chExt cx="9144000" cy="1338072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3008" y="423163"/>
            <a:ext cx="57804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3200" spc="-35" dirty="0"/>
              <a:t>GARIZUMA. CUARESMA. BATERA</a:t>
            </a:r>
            <a:endParaRPr sz="32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9D39BA-DF34-4031-93F4-1F03771A99BF}"/>
              </a:ext>
            </a:extLst>
          </p:cNvPr>
          <p:cNvSpPr/>
          <p:nvPr/>
        </p:nvSpPr>
        <p:spPr>
          <a:xfrm>
            <a:off x="381000" y="1347662"/>
            <a:ext cx="489274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Prozesu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partekatu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gisa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bihurtzea</a:t>
            </a:r>
            <a:endParaRPr lang="es-E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Conversión como proceso compartido</a:t>
            </a:r>
            <a:endParaRPr lang="es-E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s-E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sz="3200" b="1" dirty="0" err="1">
                <a:latin typeface="Calibri" panose="020F0502020204030204" pitchFamily="34" charset="0"/>
                <a:ea typeface="Calibri" panose="020F0502020204030204" pitchFamily="34" charset="0"/>
              </a:rPr>
              <a:t>bihurketa</a:t>
            </a:r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 err="1">
                <a:latin typeface="Calibri" panose="020F0502020204030204" pitchFamily="34" charset="0"/>
                <a:ea typeface="Calibri" panose="020F0502020204030204" pitchFamily="34" charset="0"/>
              </a:rPr>
              <a:t>pertsonala</a:t>
            </a:r>
            <a:br>
              <a:rPr lang="es-ES" sz="3200" dirty="0"/>
            </a:b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conversión personal</a:t>
            </a:r>
          </a:p>
          <a:p>
            <a:pPr algn="ctr">
              <a:spcAft>
                <a:spcPts val="0"/>
              </a:spcAft>
            </a:pPr>
            <a:r>
              <a:rPr lang="es-ES" sz="4000" b="1" dirty="0">
                <a:latin typeface="Calibri" panose="020F0502020204030204" pitchFamily="34" charset="0"/>
                <a:ea typeface="Calibri" panose="020F0502020204030204" pitchFamily="34" charset="0"/>
              </a:rPr>
              <a:t>+</a:t>
            </a:r>
          </a:p>
          <a:p>
            <a:pPr algn="ctr">
              <a:spcAft>
                <a:spcPts val="0"/>
              </a:spcAft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es-ES" sz="3200" b="1" dirty="0" err="1">
                <a:latin typeface="Calibri" panose="020F0502020204030204" pitchFamily="34" charset="0"/>
                <a:ea typeface="Calibri" panose="020F0502020204030204" pitchFamily="34" charset="0"/>
              </a:rPr>
              <a:t>omunitatearen</a:t>
            </a:r>
            <a:r>
              <a:rPr lang="es-ES" sz="32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b="1" dirty="0" err="1">
                <a:latin typeface="Calibri" panose="020F0502020204030204" pitchFamily="34" charset="0"/>
                <a:ea typeface="Calibri" panose="020F0502020204030204" pitchFamily="34" charset="0"/>
              </a:rPr>
              <a:t>berrikuntza</a:t>
            </a:r>
            <a:endParaRPr lang="es-ES" sz="3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renovación comunitaria </a:t>
            </a:r>
          </a:p>
          <a:p>
            <a:pPr>
              <a:spcAft>
                <a:spcPts val="0"/>
              </a:spcAft>
            </a:pPr>
            <a:endParaRPr lang="es-E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2" descr="tres mujeres indonesias asiáticas caminando por el puente del dosel del bosque rodeadas de pinos - personas en un puente fotografías e imágenes de stock">
            <a:extLst>
              <a:ext uri="{FF2B5EF4-FFF2-40B4-BE49-F238E27FC236}">
                <a16:creationId xmlns:a16="http://schemas.microsoft.com/office/drawing/2014/main" id="{E6142625-7FB2-45E3-83BA-1C8E48B16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16" y="1277112"/>
            <a:ext cx="3702327" cy="55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34BF39-7F67-4881-B639-177147499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1000" y="163984"/>
            <a:ext cx="342900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spc="-10" dirty="0"/>
              <a:t>IDEIA NAGUSIA</a:t>
            </a:r>
            <a:br>
              <a:rPr lang="es-ES" sz="3200" spc="-10" dirty="0"/>
            </a:br>
            <a:r>
              <a:rPr lang="es-ES" sz="3200" spc="-10" dirty="0"/>
              <a:t>IDEA CENTRAL</a:t>
            </a:r>
            <a:endParaRPr sz="32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2288813-F7B7-4AB1-B7B1-D4B216636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76" y="0"/>
            <a:ext cx="4851700" cy="686142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50DA89FE-B54E-4A2B-961D-6308EC047C83}"/>
              </a:ext>
            </a:extLst>
          </p:cNvPr>
          <p:cNvSpPr/>
          <p:nvPr/>
        </p:nvSpPr>
        <p:spPr>
          <a:xfrm>
            <a:off x="228600" y="1722501"/>
            <a:ext cx="391904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Garizuma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bihurtzeko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aukera</a:t>
            </a:r>
            <a:br>
              <a:rPr lang="es-ES" sz="2400" dirty="0"/>
            </a:b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Cuaresma: oportunidad para la conversión</a:t>
            </a:r>
          </a:p>
          <a:p>
            <a:pPr>
              <a:spcAft>
                <a:spcPts val="0"/>
              </a:spcAft>
            </a:pPr>
            <a:endParaRPr lang="es-E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Jainkoak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xuxurlatzen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bere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bizitzaren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neurri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justua</a:t>
            </a:r>
            <a:r>
              <a:rPr lang="es-E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</a:t>
            </a:r>
            <a:br>
              <a:rPr lang="es-ES" sz="2400" dirty="0"/>
            </a:b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Dios susurra “la justa medida” de su vida </a:t>
            </a:r>
          </a:p>
          <a:p>
            <a:pPr>
              <a:spcAft>
                <a:spcPts val="0"/>
              </a:spcAft>
            </a:pPr>
            <a:endParaRPr lang="es-ES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n-N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Aukera pertsonalak eta kolektiboak zalantzan jartzea</a:t>
            </a:r>
          </a:p>
          <a:p>
            <a:pPr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Cuestionarnos elecciones personales y colectivas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spc="-10" dirty="0"/>
              <a:t>NEURRIZ BIZI. EN SU JUSTA MEDIDA</a:t>
            </a:r>
            <a:endParaRPr sz="32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366F936-38EC-4B21-8750-1591B9A6D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8721"/>
            <a:ext cx="9144000" cy="609361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89060C9F-919D-490A-8BC6-D4955D7A2F58}"/>
              </a:ext>
            </a:extLst>
          </p:cNvPr>
          <p:cNvSpPr/>
          <p:nvPr/>
        </p:nvSpPr>
        <p:spPr>
          <a:xfrm>
            <a:off x="533400" y="1628257"/>
            <a:ext cx="838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Oreka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eta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moderazioa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E</a:t>
            </a:r>
            <a:r>
              <a:rPr lang="es-E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quilibrio y moderación</a:t>
            </a:r>
          </a:p>
          <a:p>
            <a:pPr>
              <a:spcAft>
                <a:spcPts val="0"/>
              </a:spcAft>
            </a:pP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Dinamikoa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eta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pertsonala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s-E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Dinámico y personal</a:t>
            </a:r>
            <a:endParaRPr lang="es-E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Egiazko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ongia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bilatzeko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>
              <a:spcAft>
                <a:spcPts val="0"/>
              </a:spcAft>
            </a:pP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Jainkoaren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nahiari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lotua</a:t>
            </a:r>
            <a:br>
              <a:rPr lang="es-ES" sz="3200" dirty="0"/>
            </a:br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E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nida a la voluntad de Dios</a:t>
            </a:r>
          </a:p>
          <a:p>
            <a:pPr algn="r"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la búsqueda</a:t>
            </a:r>
          </a:p>
          <a:p>
            <a:pPr algn="r">
              <a:spcAft>
                <a:spcPts val="0"/>
              </a:spcAft>
            </a:pPr>
            <a:r>
              <a:rPr lang="es-E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bien verdadero</a:t>
            </a:r>
            <a:endParaRPr lang="es-E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1BD396-5C13-4351-B9F5-D90A61C898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14780"/>
            <a:chOff x="0" y="0"/>
            <a:chExt cx="9144000" cy="1414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4142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1353820"/>
            </a:xfrm>
            <a:custGeom>
              <a:avLst/>
              <a:gdLst/>
              <a:ahLst/>
              <a:cxnLst/>
              <a:rect l="l" t="t" r="r" b="b"/>
              <a:pathLst>
                <a:path w="9144000" h="1353820">
                  <a:moveTo>
                    <a:pt x="0" y="1353312"/>
                  </a:moveTo>
                  <a:lnTo>
                    <a:pt x="9144000" y="13533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53312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ERREALITATEA. REALIDAD</a:t>
            </a:r>
            <a:endParaRPr sz="3200" dirty="0"/>
          </a:p>
        </p:txBody>
      </p:sp>
      <p:sp>
        <p:nvSpPr>
          <p:cNvPr id="9" name="object 9"/>
          <p:cNvSpPr txBox="1"/>
          <p:nvPr/>
        </p:nvSpPr>
        <p:spPr>
          <a:xfrm>
            <a:off x="410057" y="5363005"/>
            <a:ext cx="7640320" cy="1142365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Transmitir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luz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espacios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tinieblas.</a:t>
            </a:r>
            <a:endParaRPr sz="2800">
              <a:latin typeface="Calibri"/>
              <a:cs typeface="Calibri"/>
            </a:endParaRPr>
          </a:p>
          <a:p>
            <a:pPr marL="93345">
              <a:lnSpc>
                <a:spcPct val="100000"/>
              </a:lnSpc>
              <a:spcBef>
                <a:spcPts val="1035"/>
              </a:spcBef>
            </a:pP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Testigos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esperanza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vida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estancado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B31AD9E-8BAA-4F32-B704-2E3349FADE8F}"/>
              </a:ext>
            </a:extLst>
          </p:cNvPr>
          <p:cNvSpPr/>
          <p:nvPr/>
        </p:nvSpPr>
        <p:spPr>
          <a:xfrm>
            <a:off x="471416" y="1552254"/>
            <a:ext cx="577698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Eredu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jasangaitza</a:t>
            </a:r>
            <a:b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Mugarik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gabeko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hazkundea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eta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hazkunde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desorekatua</a:t>
            </a:r>
            <a:b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Bizitza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aukeren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gainetik</a:t>
            </a:r>
            <a:b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Planetaren</a:t>
            </a:r>
            <a:r>
              <a:rPr lang="es-ES" b="1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b="1" dirty="0" err="1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suntsiketa</a:t>
            </a:r>
            <a:endParaRPr lang="es-ES" b="1" dirty="0">
              <a:solidFill>
                <a:srgbClr val="24252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ES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odelo insostenible</a:t>
            </a: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s-ES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recimiento sin límite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desigual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Vida por encima de posibilidades</a:t>
            </a:r>
          </a:p>
          <a:p>
            <a:pPr>
              <a:spcAft>
                <a:spcPts val="0"/>
              </a:spcAft>
            </a:pPr>
            <a:r>
              <a:rPr lang="es-ES" dirty="0">
                <a:solidFill>
                  <a:srgbClr val="2425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dirty="0">
                <a:solidFill>
                  <a:srgbClr val="24252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estrucción del planeta</a:t>
            </a:r>
          </a:p>
          <a:p>
            <a:pPr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4" name="Picture 2" descr="Globo Terráqueo Derritiéndose PNG ,dibujos Globo Terráqueo Derritiéndose  PNG ,dibujos Concepto De Cambio Climático, Calentamiento Global PNG Imagen  para Descarga Gratuita | Pngtree">
            <a:extLst>
              <a:ext uri="{FF2B5EF4-FFF2-40B4-BE49-F238E27FC236}">
                <a16:creationId xmlns:a16="http://schemas.microsoft.com/office/drawing/2014/main" id="{56C074E6-4D96-4F26-AA22-DC6877813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823" y="1552254"/>
            <a:ext cx="2951702" cy="295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1536FAD-2524-4F27-86E1-D88F3AF30A41}"/>
              </a:ext>
            </a:extLst>
          </p:cNvPr>
          <p:cNvSpPr txBox="1"/>
          <p:nvPr/>
        </p:nvSpPr>
        <p:spPr>
          <a:xfrm>
            <a:off x="438006" y="4452292"/>
            <a:ext cx="81022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Denbora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gogorra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eta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zaila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jende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askorentzat</a:t>
            </a:r>
            <a:br>
              <a:rPr lang="es-ES" sz="2000" dirty="0"/>
            </a:b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Tiempo duro y difícil para muchísimas personas</a:t>
            </a:r>
          </a:p>
          <a:p>
            <a:pPr algn="ctr">
              <a:spcAft>
                <a:spcPts val="0"/>
              </a:spcAft>
            </a:pPr>
            <a:endParaRPr lang="es-ES" sz="2400" dirty="0">
              <a:solidFill>
                <a:srgbClr val="12121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Pobretuekiko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eta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etorkizuneko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belaunaldiekiko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betebehar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morala</a:t>
            </a:r>
            <a:br>
              <a:rPr lang="es-ES" sz="2000" dirty="0"/>
            </a:b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Obligación moral hacia las personas empobrecidas y las generaciones futuras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2255DD9-E1C1-430A-A8B8-F47437C176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3540" y="389001"/>
            <a:ext cx="692213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105"/>
              </a:spcBef>
            </a:pPr>
            <a:r>
              <a:rPr lang="es-ES" sz="3200" dirty="0"/>
              <a:t>VIVIR SENCILLAMENTE…..</a:t>
            </a:r>
            <a:endParaRPr sz="32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150DAE-F2D4-4FF0-84E7-118A48E6503B}"/>
              </a:ext>
            </a:extLst>
          </p:cNvPr>
          <p:cNvSpPr/>
          <p:nvPr/>
        </p:nvSpPr>
        <p:spPr>
          <a:xfrm>
            <a:off x="383540" y="1443227"/>
            <a:ext cx="7620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E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Kontsumoaren</a:t>
            </a: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moderazioa</a:t>
            </a:r>
            <a:r>
              <a:rPr lang="es-E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fontAlgn="base"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s-E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oderación del consumo</a:t>
            </a:r>
          </a:p>
          <a:p>
            <a:pPr fontAlgn="base">
              <a:spcAft>
                <a:spcPts val="0"/>
              </a:spcAft>
            </a:pP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Justizia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globala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sustatzea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Promoción de la justicia global</a:t>
            </a:r>
          </a:p>
          <a:p>
            <a:pPr fontAlgn="base">
              <a:spcAft>
                <a:spcPts val="0"/>
              </a:spcAft>
            </a:pP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Soiltasuna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Austeridad</a:t>
            </a:r>
          </a:p>
          <a:p>
            <a:pPr fontAlgn="base">
              <a:spcAft>
                <a:spcPts val="0"/>
              </a:spcAft>
            </a:pP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Elkartasuna</a:t>
            </a: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Solidaridad</a:t>
            </a:r>
          </a:p>
          <a:p>
            <a:pPr fontAlgn="base">
              <a:spcAft>
                <a:spcPts val="0"/>
              </a:spcAft>
            </a:pP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Erantzukizuna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Responsabilidad</a:t>
            </a:r>
          </a:p>
          <a:p>
            <a:pPr fontAlgn="base"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es-ES" sz="1800" b="1" dirty="0"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Flecha: curvada hacia arriba 11">
            <a:extLst>
              <a:ext uri="{FF2B5EF4-FFF2-40B4-BE49-F238E27FC236}">
                <a16:creationId xmlns:a16="http://schemas.microsoft.com/office/drawing/2014/main" id="{37B7E5E7-1F91-4FF6-9061-AAD912206BA8}"/>
              </a:ext>
            </a:extLst>
          </p:cNvPr>
          <p:cNvSpPr/>
          <p:nvPr/>
        </p:nvSpPr>
        <p:spPr>
          <a:xfrm>
            <a:off x="2667000" y="5414773"/>
            <a:ext cx="3962400" cy="1308869"/>
          </a:xfrm>
          <a:prstGeom prst="curvedUpArrow">
            <a:avLst/>
          </a:prstGeom>
          <a:solidFill>
            <a:srgbClr val="C0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334C6E1-7E5D-469A-AE53-BA3F4AF13042}"/>
              </a:ext>
            </a:extLst>
          </p:cNvPr>
          <p:cNvSpPr txBox="1"/>
          <p:nvPr/>
        </p:nvSpPr>
        <p:spPr>
          <a:xfrm>
            <a:off x="5494207" y="1722501"/>
            <a:ext cx="25342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400" b="1" dirty="0">
                <a:latin typeface="+mn-lt"/>
              </a:rPr>
              <a:t>Bizirauteko aukerak beste pertsona batzuentzat eta planetarentzat</a:t>
            </a:r>
            <a:br>
              <a:rPr lang="nn-NO" sz="2400" dirty="0"/>
            </a:br>
            <a:r>
              <a:rPr lang="es-ES" sz="2400" dirty="0">
                <a:latin typeface="+mn-lt"/>
              </a:rPr>
              <a:t>Oportunidades de supervivencia para otras personas y el planeta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D9EE159-33C7-4954-9AB9-1EE8A22AF6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38580"/>
            <a:chOff x="0" y="0"/>
            <a:chExt cx="9144000" cy="1338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380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4572"/>
              <a:ext cx="9144000" cy="1272540"/>
            </a:xfrm>
            <a:custGeom>
              <a:avLst/>
              <a:gdLst/>
              <a:ahLst/>
              <a:cxnLst/>
              <a:rect l="l" t="t" r="r" b="b"/>
              <a:pathLst>
                <a:path w="9144000" h="1272540">
                  <a:moveTo>
                    <a:pt x="9144000" y="0"/>
                  </a:moveTo>
                  <a:lnTo>
                    <a:pt x="0" y="0"/>
                  </a:lnTo>
                  <a:lnTo>
                    <a:pt x="0" y="1272539"/>
                  </a:lnTo>
                  <a:lnTo>
                    <a:pt x="9144000" y="127253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64777"/>
            <a:ext cx="744500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1610">
              <a:spcBef>
                <a:spcPts val="105"/>
              </a:spcBef>
            </a:pPr>
            <a:r>
              <a:rPr lang="es-ES" sz="2400" dirty="0"/>
              <a:t>BESTE BATZUK BIZI AHAL IZAN DAITEZEN, BESTERIK GABE</a:t>
            </a:r>
            <a:br>
              <a:rPr lang="es-ES" sz="2400" dirty="0"/>
            </a:br>
            <a:r>
              <a:rPr lang="es-ES" sz="2400" dirty="0"/>
              <a:t>PARA QUE OTROS SENCILLAMENTE PUEDAN VIVIR</a:t>
            </a:r>
            <a:endParaRPr sz="2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E43E053-FDC9-46C6-88F3-B8AFBF30CB63}"/>
              </a:ext>
            </a:extLst>
          </p:cNvPr>
          <p:cNvSpPr/>
          <p:nvPr/>
        </p:nvSpPr>
        <p:spPr>
          <a:xfrm>
            <a:off x="152400" y="139253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2800" b="1" dirty="0" err="1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Duintasunez</a:t>
            </a:r>
            <a:r>
              <a:rPr lang="es-ES" sz="2800" b="1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800" b="1" dirty="0" err="1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bakean</a:t>
            </a:r>
            <a:r>
              <a:rPr lang="es-ES" sz="2800" b="1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eta </a:t>
            </a:r>
            <a:r>
              <a:rPr lang="es-ES" sz="2800" b="1" dirty="0" err="1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betetasunez</a:t>
            </a:r>
            <a:r>
              <a:rPr lang="es-ES" sz="2800" b="1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existitu</a:t>
            </a:r>
            <a:r>
              <a:rPr lang="es-ES" sz="2800" b="1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ahal</a:t>
            </a:r>
            <a:r>
              <a:rPr lang="es-ES" sz="2800" b="1" dirty="0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12121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izateko</a:t>
            </a:r>
            <a:endParaRPr lang="es-ES" sz="2800" b="1" dirty="0">
              <a:solidFill>
                <a:srgbClr val="121212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2800" b="1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que puedan existir con dignidad, paz y plenitud</a:t>
            </a:r>
          </a:p>
          <a:p>
            <a:pPr>
              <a:spcAft>
                <a:spcPts val="0"/>
              </a:spcAft>
            </a:pP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C73B900-45DB-44D4-9C0E-ABE684CAC2BD}"/>
              </a:ext>
            </a:extLst>
          </p:cNvPr>
          <p:cNvSpPr/>
          <p:nvPr/>
        </p:nvSpPr>
        <p:spPr>
          <a:xfrm>
            <a:off x="4572000" y="262290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 “</a:t>
            </a:r>
            <a:r>
              <a:rPr lang="es-ES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Dilexi</a:t>
            </a:r>
            <a:r>
              <a:rPr lang="es-ES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te” el Papa León XIV nos recuerda:</a:t>
            </a:r>
          </a:p>
          <a:p>
            <a:r>
              <a:rPr lang="es-ES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 el amor a las personas empobrecidas nace del encuentro real con personas concretas,  hermanas y hermanos con quienes caminar. </a:t>
            </a:r>
          </a:p>
          <a:p>
            <a:r>
              <a:rPr lang="es-ES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 la Iglesia no está llamada a sustituirlas, sino a dejarse evangelizar por su vida, por su resistencia y por su esperanza. </a:t>
            </a:r>
          </a:p>
          <a:p>
            <a:r>
              <a:rPr lang="es-ES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Que amar de verdad exige tiempo, paciencia y cercanía, y comunidades capaces de sostener procesos, aunque sean lentos, frágiles e incompletos.</a:t>
            </a:r>
          </a:p>
          <a:p>
            <a:r>
              <a:rPr lang="es-ES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Que se trata de ser fieles al amor allá donde la vida duele.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B85957-B8E5-4BE9-B7E4-3FD2561D42E2}"/>
              </a:ext>
            </a:extLst>
          </p:cNvPr>
          <p:cNvSpPr/>
          <p:nvPr/>
        </p:nvSpPr>
        <p:spPr>
          <a:xfrm>
            <a:off x="152400" y="2514600"/>
            <a:ext cx="449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Dilexi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te" n,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Leon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XIV .a Aita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Santuak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gogorarazten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digu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Pertsona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pobretuekiko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maitasuna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pertsona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jakin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batzuekin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anai-arrebekin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haiekin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ibiltzeko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benetako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topaketatik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sortzen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da.</a:t>
            </a:r>
          </a:p>
          <a:p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Elizak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ez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dituela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ordezkatzen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baizik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bere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bizitzagatik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erresistentziagatik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itxaropenagatik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ebanjelizatzen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uzten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duela.</a:t>
            </a:r>
          </a:p>
          <a:p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Benetan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maitatzeak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denbora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eskatzen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du,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pazientzia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hurbiltasuna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eta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prozesuak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mantentzeko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diren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komunitateak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nahiz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motelak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hauskorrak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eta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osatugabeak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izan.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Maitasunari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leial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izatea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dela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kontua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bizitzak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min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ematen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duen</a:t>
            </a:r>
            <a:r>
              <a:rPr lang="es-ES" b="1" dirty="0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 err="1">
                <a:solidFill>
                  <a:srgbClr val="12121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lekuetan</a:t>
            </a:r>
            <a:r>
              <a:rPr lang="es-ES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36FC05E-DA1E-4630-AB6C-6B674BFC93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039441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4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1119</Words>
  <Application>Microsoft Office PowerPoint</Application>
  <PresentationFormat>Presentación en pantalla (4:3)</PresentationFormat>
  <Paragraphs>182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 MT</vt:lpstr>
      <vt:lpstr>Calibri</vt:lpstr>
      <vt:lpstr>Comic Sans MS</vt:lpstr>
      <vt:lpstr>inherit</vt:lpstr>
      <vt:lpstr>Times New Roman</vt:lpstr>
      <vt:lpstr>Office Theme</vt:lpstr>
      <vt:lpstr>Presentación de PowerPoint</vt:lpstr>
      <vt:lpstr>KANPAINAK - CAMPAÑAS</vt:lpstr>
      <vt:lpstr>GARIZUMA. CUARESMA</vt:lpstr>
      <vt:lpstr>GARIZUMA. CUARESMA. BATERA</vt:lpstr>
      <vt:lpstr>IDEIA NAGUSIA IDEA CENTRAL</vt:lpstr>
      <vt:lpstr>NEURRIZ BIZI. EN SU JUSTA MEDIDA</vt:lpstr>
      <vt:lpstr>ERREALITATEA. REALIDAD</vt:lpstr>
      <vt:lpstr>VIVIR SENCILLAMENTE…..</vt:lpstr>
      <vt:lpstr>BESTE BATZUK BIZI AHAL IZAN DAITEZEN, BESTERIK GABE PARA QUE OTROS SENCILLAMENTE PUEDAN VIVIR</vt:lpstr>
      <vt:lpstr>PROPOSAMENAK. PROPUESTAS</vt:lpstr>
      <vt:lpstr>PROPOSAMENAK. PROPUESTAS</vt:lpstr>
      <vt:lpstr>PROPOSAMENAK. PROPUESTAS</vt:lpstr>
      <vt:lpstr>PROPOSAMENAK. PROPUESTAS</vt:lpstr>
      <vt:lpstr>OTOITZA. ORACIÓN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Begoña Rey</dc:creator>
  <cp:lastModifiedBy>Igor Etxebarría García</cp:lastModifiedBy>
  <cp:revision>30</cp:revision>
  <dcterms:created xsi:type="dcterms:W3CDTF">2025-12-17T13:00:53Z</dcterms:created>
  <dcterms:modified xsi:type="dcterms:W3CDTF">2026-03-11T12:12:07Z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2025-12-17T00:00:00Z</vt:filetime>
  </property>
  <property fmtid="{D5CDD505-2E9C-101B-9397-08002B2CF9AE}" pid="5" name="Producer">
    <vt:lpwstr>Microsoft® PowerPoint® 2019</vt:lpwstr>
  </property>
</Properties>
</file>