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7" r:id="rId5"/>
    <p:sldMasterId id="2147483679" r:id="rId6"/>
  </p:sldMasterIdLst>
  <p:notesMasterIdLst>
    <p:notesMasterId r:id="rId19"/>
  </p:notesMasterIdLst>
  <p:sldIdLst>
    <p:sldId id="259" r:id="rId7"/>
    <p:sldId id="288" r:id="rId8"/>
    <p:sldId id="284" r:id="rId9"/>
    <p:sldId id="286" r:id="rId10"/>
    <p:sldId id="260" r:id="rId11"/>
    <p:sldId id="287" r:id="rId12"/>
    <p:sldId id="283" r:id="rId13"/>
    <p:sldId id="265" r:id="rId14"/>
    <p:sldId id="276" r:id="rId15"/>
    <p:sldId id="285" r:id="rId16"/>
    <p:sldId id="282" r:id="rId17"/>
    <p:sldId id="257" r:id="rId18"/>
  </p:sldIdLst>
  <p:sldSz cx="9144000" cy="5143500" type="screen16x9"/>
  <p:notesSz cx="6735763" cy="9866313"/>
  <p:defaultText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656"/>
    <a:srgbClr val="CF112D"/>
    <a:srgbClr val="A0C3C7"/>
    <a:srgbClr val="F4B221"/>
    <a:srgbClr val="8CB8C9"/>
    <a:srgbClr val="CCDA5B"/>
    <a:srgbClr val="F29B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71"/>
    <p:restoredTop sz="94940"/>
  </p:normalViewPr>
  <p:slideViewPr>
    <p:cSldViewPr snapToGrid="0" snapToObjects="1">
      <p:cViewPr varScale="1">
        <p:scale>
          <a:sx n="112" d="100"/>
          <a:sy n="112" d="100"/>
        </p:scale>
        <p:origin x="7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C6205C2-655A-2A4B-95E9-BDC4819A1D8A}" type="datetimeFigureOut">
              <a:rPr lang="es-ES" smtClean="0"/>
              <a:t>29/07/2025</a:t>
            </a:fld>
            <a:endParaRPr lang="es-E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A80B813-1820-C345-9C3D-C007E6D6E35E}" type="slidenum">
              <a:rPr lang="es-ES" smtClean="0"/>
              <a:t>‹Nº›</a:t>
            </a:fld>
            <a:endParaRPr lang="es-ES"/>
          </a:p>
        </p:txBody>
      </p:sp>
    </p:spTree>
    <p:extLst>
      <p:ext uri="{BB962C8B-B14F-4D97-AF65-F5344CB8AC3E}">
        <p14:creationId xmlns:p14="http://schemas.microsoft.com/office/powerpoint/2010/main" val="51505326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0" name="Marcador de pie de página 9">
            <a:extLst>
              <a:ext uri="{FF2B5EF4-FFF2-40B4-BE49-F238E27FC236}">
                <a16:creationId xmlns="" xmlns:a16="http://schemas.microsoft.com/office/drawing/2014/main" id="{D02C228E-CE03-B543-8C1B-9299F8CB240A}"/>
              </a:ext>
            </a:extLst>
          </p:cNvPr>
          <p:cNvSpPr>
            <a:spLocks noGrp="1"/>
          </p:cNvSpPr>
          <p:nvPr>
            <p:ph type="ftr" sz="quarter" idx="11"/>
          </p:nvPr>
        </p:nvSpPr>
        <p:spPr>
          <a:xfrm>
            <a:off x="5809364" y="4767263"/>
            <a:ext cx="3086100" cy="273844"/>
          </a:xfrm>
        </p:spPr>
        <p:txBody>
          <a:bodyPr/>
          <a:lstStyle>
            <a:lvl1pPr algn="r">
              <a:defRPr sz="1200" b="1">
                <a:solidFill>
                  <a:schemeClr val="bg1"/>
                </a:solidFill>
                <a:latin typeface="Arial" panose="020B0604020202020204" pitchFamily="34" charset="0"/>
                <a:cs typeface="Arial" panose="020B0604020202020204" pitchFamily="34" charset="0"/>
              </a:defRPr>
            </a:lvl1pPr>
          </a:lstStyle>
          <a:p>
            <a:r>
              <a:rPr lang="es-ES"/>
              <a:t>2</a:t>
            </a:r>
            <a:endParaRPr lang="es-ES" dirty="0"/>
          </a:p>
        </p:txBody>
      </p:sp>
    </p:spTree>
    <p:extLst>
      <p:ext uri="{BB962C8B-B14F-4D97-AF65-F5344CB8AC3E}">
        <p14:creationId xmlns:p14="http://schemas.microsoft.com/office/powerpoint/2010/main" val="221373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7" name="Marcador de pie de página 6">
            <a:extLst>
              <a:ext uri="{FF2B5EF4-FFF2-40B4-BE49-F238E27FC236}">
                <a16:creationId xmlns="" xmlns:a16="http://schemas.microsoft.com/office/drawing/2014/main" id="{3A5512F6-2CF3-9B4F-BE91-E262ABBE107D}"/>
              </a:ext>
            </a:extLst>
          </p:cNvPr>
          <p:cNvSpPr>
            <a:spLocks noGrp="1"/>
          </p:cNvSpPr>
          <p:nvPr>
            <p:ph type="ftr" sz="quarter" idx="11"/>
          </p:nvPr>
        </p:nvSpPr>
        <p:spPr>
          <a:xfrm>
            <a:off x="5766834" y="4767263"/>
            <a:ext cx="3086100" cy="273844"/>
          </a:xfrm>
        </p:spPr>
        <p:txBody>
          <a:bodyPr/>
          <a:lstStyle>
            <a:lvl1pPr algn="r">
              <a:defRPr sz="1200" b="1">
                <a:solidFill>
                  <a:schemeClr val="bg1"/>
                </a:solidFill>
                <a:latin typeface="Arial" panose="020B0604020202020204" pitchFamily="34" charset="0"/>
                <a:cs typeface="Arial" panose="020B0604020202020204" pitchFamily="34" charset="0"/>
              </a:defRPr>
            </a:lvl1pPr>
          </a:lstStyle>
          <a:p>
            <a:r>
              <a:rPr lang="es-ES"/>
              <a:t>2</a:t>
            </a:r>
            <a:endParaRPr lang="es-ES" dirty="0"/>
          </a:p>
        </p:txBody>
      </p:sp>
    </p:spTree>
    <p:extLst>
      <p:ext uri="{BB962C8B-B14F-4D97-AF65-F5344CB8AC3E}">
        <p14:creationId xmlns:p14="http://schemas.microsoft.com/office/powerpoint/2010/main" val="382496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5FAB12A3-3E67-284B-8AA9-5AC8EDB9309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Marcador de pie de página 2">
            <a:extLst>
              <a:ext uri="{FF2B5EF4-FFF2-40B4-BE49-F238E27FC236}">
                <a16:creationId xmlns="" xmlns:a16="http://schemas.microsoft.com/office/drawing/2014/main" id="{439D3771-CCD3-1742-B65A-80FEBE5782ED}"/>
              </a:ext>
            </a:extLst>
          </p:cNvPr>
          <p:cNvSpPr>
            <a:spLocks noGrp="1"/>
          </p:cNvSpPr>
          <p:nvPr>
            <p:ph type="ftr" sz="quarter" idx="11"/>
          </p:nvPr>
        </p:nvSpPr>
        <p:spPr>
          <a:xfrm>
            <a:off x="5777466" y="4767263"/>
            <a:ext cx="3086100" cy="273844"/>
          </a:xfrm>
        </p:spPr>
        <p:txBody>
          <a:bodyPr/>
          <a:lstStyle>
            <a:lvl1pPr algn="r">
              <a:defRPr sz="1200" b="1">
                <a:solidFill>
                  <a:schemeClr val="bg1"/>
                </a:solidFill>
                <a:latin typeface="Arial" panose="020B0604020202020204" pitchFamily="34" charset="0"/>
                <a:cs typeface="Arial" panose="020B0604020202020204" pitchFamily="34" charset="0"/>
              </a:defRPr>
            </a:lvl1pPr>
          </a:lstStyle>
          <a:p>
            <a:r>
              <a:rPr lang="es-ES"/>
              <a:t>2</a:t>
            </a:r>
            <a:endParaRPr lang="es-ES" dirty="0"/>
          </a:p>
        </p:txBody>
      </p:sp>
    </p:spTree>
    <p:extLst>
      <p:ext uri="{BB962C8B-B14F-4D97-AF65-F5344CB8AC3E}">
        <p14:creationId xmlns:p14="http://schemas.microsoft.com/office/powerpoint/2010/main" val="46691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8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4974DAA-742E-5046-878A-F76E37CDDD43}"/>
              </a:ext>
            </a:extLst>
          </p:cNvPr>
          <p:cNvSpPr>
            <a:spLocks noGrp="1"/>
          </p:cNvSpPr>
          <p:nvPr>
            <p:ph type="title"/>
          </p:nvPr>
        </p:nvSpPr>
        <p:spPr/>
        <p:txBody>
          <a:bodyPr/>
          <a:lstStyle/>
          <a:p>
            <a:r>
              <a:rPr lang="es-ES" dirty="0"/>
              <a:t>Haga clic para modificar el estilo de título del patrón</a:t>
            </a:r>
          </a:p>
        </p:txBody>
      </p:sp>
      <p:sp>
        <p:nvSpPr>
          <p:cNvPr id="3" name="Marcador de pie de página 2">
            <a:extLst>
              <a:ext uri="{FF2B5EF4-FFF2-40B4-BE49-F238E27FC236}">
                <a16:creationId xmlns="" xmlns:a16="http://schemas.microsoft.com/office/drawing/2014/main" id="{1881D23D-F800-E340-9B1A-784E2E062D99}"/>
              </a:ext>
            </a:extLst>
          </p:cNvPr>
          <p:cNvSpPr>
            <a:spLocks noGrp="1"/>
          </p:cNvSpPr>
          <p:nvPr>
            <p:ph type="ftr" sz="quarter" idx="10"/>
          </p:nvPr>
        </p:nvSpPr>
        <p:spPr/>
        <p:txBody>
          <a:bodyPr/>
          <a:lstStyle/>
          <a:p>
            <a:r>
              <a:rPr lang="es-ES"/>
              <a:t>2</a:t>
            </a:r>
            <a:endParaRPr lang="es-ES" dirty="0"/>
          </a:p>
        </p:txBody>
      </p:sp>
    </p:spTree>
    <p:extLst>
      <p:ext uri="{BB962C8B-B14F-4D97-AF65-F5344CB8AC3E}">
        <p14:creationId xmlns:p14="http://schemas.microsoft.com/office/powerpoint/2010/main" val="258631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973E703-56B5-F54A-9BB3-C4D188BA5771}"/>
              </a:ext>
            </a:extLst>
          </p:cNvPr>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 xmlns:a16="http://schemas.microsoft.com/office/drawing/2014/main" id="{BAFCF6DE-CF03-9248-B146-E98F6F38974B}"/>
              </a:ext>
            </a:extLst>
          </p:cNvPr>
          <p:cNvSpPr>
            <a:spLocks noGrp="1"/>
          </p:cNvSpPr>
          <p:nvPr>
            <p:ph type="ftr" sz="quarter" idx="10"/>
          </p:nvPr>
        </p:nvSpPr>
        <p:spPr/>
        <p:txBody>
          <a:bodyPr/>
          <a:lstStyle/>
          <a:p>
            <a:r>
              <a:rPr lang="es-ES"/>
              <a:t>2</a:t>
            </a:r>
            <a:endParaRPr lang="es-ES" dirty="0"/>
          </a:p>
        </p:txBody>
      </p:sp>
    </p:spTree>
    <p:extLst>
      <p:ext uri="{BB962C8B-B14F-4D97-AF65-F5344CB8AC3E}">
        <p14:creationId xmlns:p14="http://schemas.microsoft.com/office/powerpoint/2010/main" val="195067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 xmlns:a16="http://schemas.microsoft.com/office/drawing/2014/main" id="{D1FA4A47-44E4-A84C-A836-4C1035F98573}"/>
              </a:ext>
            </a:extLst>
          </p:cNvPr>
          <p:cNvSpPr>
            <a:spLocks noGrp="1"/>
          </p:cNvSpPr>
          <p:nvPr>
            <p:ph type="dt" sz="half" idx="10"/>
          </p:nvPr>
        </p:nvSpPr>
        <p:spPr>
          <a:xfrm>
            <a:off x="628650" y="4767263"/>
            <a:ext cx="2057400" cy="274637"/>
          </a:xfrm>
          <a:prstGeom prst="rect">
            <a:avLst/>
          </a:prstGeom>
        </p:spPr>
        <p:txBody>
          <a:bodyPr/>
          <a:lstStyle/>
          <a:p>
            <a:endParaRPr lang="es-ES"/>
          </a:p>
        </p:txBody>
      </p:sp>
      <p:sp>
        <p:nvSpPr>
          <p:cNvPr id="5" name="Marcador de pie de página 4">
            <a:extLst>
              <a:ext uri="{FF2B5EF4-FFF2-40B4-BE49-F238E27FC236}">
                <a16:creationId xmlns="" xmlns:a16="http://schemas.microsoft.com/office/drawing/2014/main" id="{32756E6C-AC7F-6049-9360-073130DDD698}"/>
              </a:ext>
            </a:extLst>
          </p:cNvPr>
          <p:cNvSpPr>
            <a:spLocks noGrp="1"/>
          </p:cNvSpPr>
          <p:nvPr>
            <p:ph type="ftr" sz="quarter" idx="11"/>
          </p:nvPr>
        </p:nvSpPr>
        <p:spPr>
          <a:xfrm>
            <a:off x="3028950" y="4767263"/>
            <a:ext cx="3086100" cy="274637"/>
          </a:xfrm>
          <a:prstGeom prst="rect">
            <a:avLst/>
          </a:prstGeom>
        </p:spPr>
        <p:txBody>
          <a:bodyPr/>
          <a:lstStyle/>
          <a:p>
            <a:r>
              <a:rPr lang="es-ES"/>
              <a:t>2</a:t>
            </a:r>
          </a:p>
        </p:txBody>
      </p:sp>
      <p:sp>
        <p:nvSpPr>
          <p:cNvPr id="6" name="Marcador de número de diapositiva 5">
            <a:extLst>
              <a:ext uri="{FF2B5EF4-FFF2-40B4-BE49-F238E27FC236}">
                <a16:creationId xmlns="" xmlns:a16="http://schemas.microsoft.com/office/drawing/2014/main" id="{36A5C794-9762-774D-B787-FB5BCF7F4C82}"/>
              </a:ext>
            </a:extLst>
          </p:cNvPr>
          <p:cNvSpPr>
            <a:spLocks noGrp="1"/>
          </p:cNvSpPr>
          <p:nvPr>
            <p:ph type="sldNum" sz="quarter" idx="12"/>
          </p:nvPr>
        </p:nvSpPr>
        <p:spPr>
          <a:xfrm>
            <a:off x="6457950" y="4767263"/>
            <a:ext cx="2057400" cy="274637"/>
          </a:xfrm>
          <a:prstGeom prst="rect">
            <a:avLst/>
          </a:prstGeom>
        </p:spPr>
        <p:txBody>
          <a:bodyPr/>
          <a:lstStyle/>
          <a:p>
            <a:fld id="{7CC39584-704C-964D-8CD4-4B2D6E5F86B9}" type="slidenum">
              <a:rPr lang="es-ES" smtClean="0"/>
              <a:t>‹Nº›</a:t>
            </a:fld>
            <a:endParaRPr lang="es-ES"/>
          </a:p>
        </p:txBody>
      </p:sp>
    </p:spTree>
    <p:extLst>
      <p:ext uri="{BB962C8B-B14F-4D97-AF65-F5344CB8AC3E}">
        <p14:creationId xmlns:p14="http://schemas.microsoft.com/office/powerpoint/2010/main" val="157092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1753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5" name="Footer Placeholder 4"/>
          <p:cNvSpPr>
            <a:spLocks noGrp="1"/>
          </p:cNvSpPr>
          <p:nvPr>
            <p:ph type="ftr" sz="quarter" idx="3"/>
          </p:nvPr>
        </p:nvSpPr>
        <p:spPr>
          <a:xfrm>
            <a:off x="5628610" y="4767263"/>
            <a:ext cx="3086100" cy="273844"/>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r>
              <a:rPr lang="es-ES"/>
              <a:t>2</a:t>
            </a:r>
            <a:endParaRPr lang="es-ES" dirty="0"/>
          </a:p>
        </p:txBody>
      </p:sp>
    </p:spTree>
    <p:extLst>
      <p:ext uri="{BB962C8B-B14F-4D97-AF65-F5344CB8AC3E}">
        <p14:creationId xmlns:p14="http://schemas.microsoft.com/office/powerpoint/2010/main" val="1762561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65" r:id="rId5"/>
    <p:sldLayoutId id="2147483666" r:id="rId6"/>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629537"/>
      </p:ext>
    </p:extLst>
  </p:cSld>
  <p:clrMap bg1="lt1" tx1="dk1" bg2="lt2" tx2="dk2" accent1="accent1" accent2="accent2" accent3="accent3" accent4="accent4" accent5="accent5" accent6="accent6" hlink="hlink" folHlink="folHlink"/>
  <p:sldLayoutIdLst>
    <p:sldLayoutId id="2147483668"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29571"/>
      </p:ext>
    </p:extLst>
  </p:cSld>
  <p:clrMap bg1="lt1" tx1="dk1" bg2="lt2" tx2="dk2" accent1="accent1" accent2="accent2" accent3="accent3" accent4="accent4" accent5="accent5" accent6="accent6" hlink="hlink" folHlink="folHlink"/>
  <p:sldLayoutIdLst>
    <p:sldLayoutId id="2147483680"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A66AEE96-2B21-8A49-B2E7-6E1850FB26D0}"/>
              </a:ext>
            </a:extLst>
          </p:cNvPr>
          <p:cNvSpPr txBox="1"/>
          <p:nvPr/>
        </p:nvSpPr>
        <p:spPr>
          <a:xfrm>
            <a:off x="3473609" y="443491"/>
            <a:ext cx="4806576" cy="1638910"/>
          </a:xfrm>
          <a:prstGeom prst="rect">
            <a:avLst/>
          </a:prstGeom>
          <a:noFill/>
        </p:spPr>
        <p:txBody>
          <a:bodyPr wrap="square" rtlCol="0">
            <a:spAutoFit/>
          </a:bodyPr>
          <a:lstStyle/>
          <a:p>
            <a:pPr>
              <a:lnSpc>
                <a:spcPts val="3340"/>
              </a:lnSpc>
            </a:pPr>
            <a:r>
              <a:rPr lang="es-ES" sz="3200" b="1" i="1" dirty="0" smtClean="0">
                <a:latin typeface="Arial" panose="020B0604020202020204" pitchFamily="34" charset="0"/>
                <a:cs typeface="Arial" panose="020B0604020202020204" pitchFamily="34" charset="0"/>
              </a:rPr>
              <a:t>Sin hogar pero</a:t>
            </a:r>
          </a:p>
          <a:p>
            <a:pPr>
              <a:lnSpc>
                <a:spcPts val="3340"/>
              </a:lnSpc>
            </a:pPr>
            <a:r>
              <a:rPr lang="es-ES" sz="3200" b="1" i="1" dirty="0" smtClean="0">
                <a:latin typeface="Arial" panose="020B0604020202020204" pitchFamily="34" charset="0"/>
                <a:cs typeface="Arial" panose="020B0604020202020204" pitchFamily="34" charset="0"/>
              </a:rPr>
              <a:t>CON SUEÑOS </a:t>
            </a:r>
          </a:p>
          <a:p>
            <a:r>
              <a:rPr lang="es-ES" sz="1800" b="1" i="1" dirty="0" smtClean="0">
                <a:latin typeface="Arial" panose="020B0604020202020204" pitchFamily="34" charset="0"/>
                <a:cs typeface="Arial" panose="020B0604020202020204" pitchFamily="34" charset="0"/>
              </a:rPr>
              <a:t>y vida, derechos, emociones, esperanza…</a:t>
            </a:r>
            <a:endParaRPr lang="es-ES" sz="1800" b="1" i="1" dirty="0">
              <a:latin typeface="Arial" panose="020B0604020202020204" pitchFamily="34" charset="0"/>
              <a:cs typeface="Arial" panose="020B0604020202020204" pitchFamily="34" charset="0"/>
            </a:endParaRPr>
          </a:p>
          <a:p>
            <a:pPr>
              <a:lnSpc>
                <a:spcPts val="3340"/>
              </a:lnSpc>
            </a:pPr>
            <a:endParaRPr lang="es-ES" sz="3200" b="1" i="1"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 xmlns:a16="http://schemas.microsoft.com/office/drawing/2014/main" id="{CF19153F-1138-1F43-B7C6-890E7DDF6853}"/>
              </a:ext>
            </a:extLst>
          </p:cNvPr>
          <p:cNvSpPr txBox="1"/>
          <p:nvPr/>
        </p:nvSpPr>
        <p:spPr>
          <a:xfrm>
            <a:off x="3327111" y="1993098"/>
            <a:ext cx="5413823" cy="2308324"/>
          </a:xfrm>
          <a:prstGeom prst="rect">
            <a:avLst/>
          </a:prstGeom>
          <a:noFill/>
        </p:spPr>
        <p:txBody>
          <a:bodyPr wrap="square" rtlCol="0">
            <a:spAutoFit/>
          </a:bodyPr>
          <a:lstStyle/>
          <a:p>
            <a:pPr algn="just"/>
            <a:r>
              <a:rPr lang="es-ES" sz="1200" dirty="0">
                <a:solidFill>
                  <a:schemeClr val="tx1">
                    <a:lumMod val="85000"/>
                    <a:lumOff val="15000"/>
                  </a:schemeClr>
                </a:solidFill>
                <a:latin typeface="Arial" panose="020B0604020202020204" pitchFamily="34" charset="0"/>
                <a:cs typeface="Arial" panose="020B0604020202020204" pitchFamily="34" charset="0"/>
              </a:rPr>
              <a:t>La </a:t>
            </a:r>
            <a:r>
              <a:rPr lang="es-ES" sz="1200" b="1" dirty="0">
                <a:solidFill>
                  <a:srgbClr val="CF112D"/>
                </a:solidFill>
                <a:latin typeface="Arial" panose="020B0604020202020204" pitchFamily="34" charset="0"/>
                <a:cs typeface="Arial" panose="020B0604020202020204" pitchFamily="34" charset="0"/>
              </a:rPr>
              <a:t>Campaña Nadie Sin Hogar 2025 </a:t>
            </a:r>
            <a:r>
              <a:rPr lang="es-ES" sz="1200" dirty="0">
                <a:solidFill>
                  <a:schemeClr val="tx1">
                    <a:lumMod val="85000"/>
                    <a:lumOff val="15000"/>
                  </a:schemeClr>
                </a:solidFill>
                <a:latin typeface="Arial" panose="020B0604020202020204" pitchFamily="34" charset="0"/>
                <a:cs typeface="Arial" panose="020B0604020202020204" pitchFamily="34" charset="0"/>
              </a:rPr>
              <a:t>se centra en el </a:t>
            </a:r>
            <a:r>
              <a:rPr lang="es-ES" sz="1200" b="1" dirty="0">
                <a:solidFill>
                  <a:schemeClr val="tx1">
                    <a:lumMod val="85000"/>
                    <a:lumOff val="15000"/>
                  </a:schemeClr>
                </a:solidFill>
                <a:latin typeface="Arial" panose="020B0604020202020204" pitchFamily="34" charset="0"/>
                <a:cs typeface="Arial" panose="020B0604020202020204" pitchFamily="34" charset="0"/>
              </a:rPr>
              <a:t>valor de los vínculos </a:t>
            </a:r>
            <a:r>
              <a:rPr lang="es-ES" sz="1200" dirty="0">
                <a:solidFill>
                  <a:schemeClr val="tx1">
                    <a:lumMod val="85000"/>
                    <a:lumOff val="15000"/>
                  </a:schemeClr>
                </a:solidFill>
                <a:latin typeface="Arial" panose="020B0604020202020204" pitchFamily="34" charset="0"/>
                <a:cs typeface="Arial" panose="020B0604020202020204" pitchFamily="34" charset="0"/>
              </a:rPr>
              <a:t>y el </a:t>
            </a:r>
            <a:r>
              <a:rPr lang="es-ES" sz="1200" b="1" dirty="0">
                <a:solidFill>
                  <a:schemeClr val="tx1">
                    <a:lumMod val="85000"/>
                    <a:lumOff val="15000"/>
                  </a:schemeClr>
                </a:solidFill>
                <a:latin typeface="Arial" panose="020B0604020202020204" pitchFamily="34" charset="0"/>
                <a:cs typeface="Arial" panose="020B0604020202020204" pitchFamily="34" charset="0"/>
              </a:rPr>
              <a:t>poder transformador de la relación</a:t>
            </a:r>
            <a:r>
              <a:rPr lang="es-ES" sz="1200" dirty="0" smtClean="0">
                <a:solidFill>
                  <a:schemeClr val="tx1">
                    <a:lumMod val="85000"/>
                    <a:lumOff val="15000"/>
                  </a:schemeClr>
                </a:solidFill>
                <a:latin typeface="Arial" panose="020B0604020202020204" pitchFamily="34" charset="0"/>
                <a:cs typeface="Arial" panose="020B0604020202020204" pitchFamily="34" charset="0"/>
              </a:rPr>
              <a:t>.</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s-ES" sz="1200" dirty="0">
                <a:solidFill>
                  <a:schemeClr val="tx1">
                    <a:lumMod val="85000"/>
                    <a:lumOff val="15000"/>
                  </a:schemeClr>
                </a:solidFill>
                <a:latin typeface="Arial" panose="020B0604020202020204" pitchFamily="34" charset="0"/>
                <a:cs typeface="Arial" panose="020B0604020202020204" pitchFamily="34" charset="0"/>
              </a:rPr>
              <a:t>Organizada por </a:t>
            </a:r>
            <a:r>
              <a:rPr lang="es-ES" sz="1200" b="1" dirty="0">
                <a:solidFill>
                  <a:schemeClr val="tx1">
                    <a:lumMod val="85000"/>
                    <a:lumOff val="15000"/>
                  </a:schemeClr>
                </a:solidFill>
                <a:latin typeface="Arial" panose="020B0604020202020204" pitchFamily="34" charset="0"/>
                <a:cs typeface="Arial" panose="020B0604020202020204" pitchFamily="34" charset="0"/>
              </a:rPr>
              <a:t>Cáritas Española, FACIAM, XAPSLL y </a:t>
            </a:r>
            <a:r>
              <a:rPr lang="es-ES" sz="1200" b="1" dirty="0" err="1">
                <a:solidFill>
                  <a:schemeClr val="tx1">
                    <a:lumMod val="85000"/>
                    <a:lumOff val="15000"/>
                  </a:schemeClr>
                </a:solidFill>
                <a:latin typeface="Arial" panose="020B0604020202020204" pitchFamily="34" charset="0"/>
                <a:cs typeface="Arial" panose="020B0604020202020204" pitchFamily="34" charset="0"/>
              </a:rPr>
              <a:t>Bestebi</a:t>
            </a:r>
            <a:r>
              <a:rPr lang="es-ES" sz="1200" dirty="0">
                <a:solidFill>
                  <a:schemeClr val="tx1">
                    <a:lumMod val="85000"/>
                    <a:lumOff val="15000"/>
                  </a:schemeClr>
                </a:solidFill>
                <a:latin typeface="Arial" panose="020B0604020202020204" pitchFamily="34" charset="0"/>
                <a:cs typeface="Arial" panose="020B0604020202020204" pitchFamily="34" charset="0"/>
              </a:rPr>
              <a:t>, parte de la experiencia del Camino de Santiago realizada con personas en situación de </a:t>
            </a:r>
            <a:r>
              <a:rPr lang="es-ES" sz="1200" dirty="0" err="1">
                <a:solidFill>
                  <a:schemeClr val="tx1">
                    <a:lumMod val="85000"/>
                    <a:lumOff val="15000"/>
                  </a:schemeClr>
                </a:solidFill>
                <a:latin typeface="Arial" panose="020B0604020202020204" pitchFamily="34" charset="0"/>
                <a:cs typeface="Arial" panose="020B0604020202020204" pitchFamily="34" charset="0"/>
              </a:rPr>
              <a:t>sinhogarismo</a:t>
            </a:r>
            <a:r>
              <a:rPr lang="es-ES" sz="1200" dirty="0">
                <a:solidFill>
                  <a:schemeClr val="tx1">
                    <a:lumMod val="85000"/>
                    <a:lumOff val="15000"/>
                  </a:schemeClr>
                </a:solidFill>
                <a:latin typeface="Arial" panose="020B0604020202020204" pitchFamily="34" charset="0"/>
                <a:cs typeface="Arial" panose="020B0604020202020204" pitchFamily="34" charset="0"/>
              </a:rPr>
              <a:t> 2024. En esta campaña </a:t>
            </a:r>
            <a:r>
              <a:rPr lang="es-ES" sz="1200" b="1" dirty="0">
                <a:solidFill>
                  <a:schemeClr val="tx1">
                    <a:lumMod val="85000"/>
                    <a:lumOff val="15000"/>
                  </a:schemeClr>
                </a:solidFill>
                <a:latin typeface="Arial" panose="020B0604020202020204" pitchFamily="34" charset="0"/>
                <a:cs typeface="Arial" panose="020B0604020202020204" pitchFamily="34" charset="0"/>
              </a:rPr>
              <a:t>no solo caminamos, también </a:t>
            </a:r>
            <a:r>
              <a:rPr lang="es-ES" sz="1200" b="1" dirty="0" smtClean="0">
                <a:solidFill>
                  <a:schemeClr val="tx1">
                    <a:lumMod val="85000"/>
                    <a:lumOff val="15000"/>
                  </a:schemeClr>
                </a:solidFill>
                <a:latin typeface="Arial" panose="020B0604020202020204" pitchFamily="34" charset="0"/>
                <a:cs typeface="Arial" panose="020B0604020202020204" pitchFamily="34" charset="0"/>
              </a:rPr>
              <a:t>soñamos</a:t>
            </a:r>
            <a:r>
              <a:rPr lang="es-ES" sz="1200" dirty="0" smtClean="0">
                <a:solidFill>
                  <a:schemeClr val="tx1">
                    <a:lumMod val="85000"/>
                    <a:lumOff val="15000"/>
                  </a:schemeClr>
                </a:solidFill>
                <a:latin typeface="Arial" panose="020B0604020202020204" pitchFamily="34" charset="0"/>
                <a:cs typeface="Arial" panose="020B0604020202020204" pitchFamily="34" charset="0"/>
              </a:rPr>
              <a:t>. Porque las </a:t>
            </a:r>
            <a:r>
              <a:rPr lang="es-ES" sz="1200" dirty="0">
                <a:solidFill>
                  <a:schemeClr val="tx1">
                    <a:lumMod val="85000"/>
                    <a:lumOff val="15000"/>
                  </a:schemeClr>
                </a:solidFill>
                <a:latin typeface="Arial" panose="020B0604020202020204" pitchFamily="34" charset="0"/>
                <a:cs typeface="Arial" panose="020B0604020202020204" pitchFamily="34" charset="0"/>
              </a:rPr>
              <a:t>personas en situación de sin hogar no solo caminan por la ciudad buscando un lugar donde estar: caminan dentro de sí mismas para no perderse del todo. Ese camino no se recorre con los pies, se recorre con la mirada, con las emociones, con las pequeñas certezas que aún les sostienen</a:t>
            </a:r>
            <a:r>
              <a:rPr lang="es-ES" sz="1200" dirty="0" smtClean="0">
                <a:solidFill>
                  <a:schemeClr val="tx1">
                    <a:lumMod val="85000"/>
                    <a:lumOff val="15000"/>
                  </a:schemeClr>
                </a:solidFill>
                <a:latin typeface="Arial" panose="020B0604020202020204" pitchFamily="34" charset="0"/>
                <a:cs typeface="Arial" panose="020B0604020202020204" pitchFamily="34" charset="0"/>
              </a:rPr>
              <a:t>.</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 xmlns:a16="http://schemas.microsoft.com/office/drawing/2014/main" id="{3AF7A5BC-6E2D-3F40-9347-1E6E10B67168}"/>
              </a:ext>
            </a:extLst>
          </p:cNvPr>
          <p:cNvPicPr>
            <a:picLocks noChangeAspect="1"/>
          </p:cNvPicPr>
          <p:nvPr/>
        </p:nvPicPr>
        <p:blipFill>
          <a:blip r:embed="rId2"/>
          <a:stretch>
            <a:fillRect/>
          </a:stretch>
        </p:blipFill>
        <p:spPr>
          <a:xfrm>
            <a:off x="3099390" y="1993098"/>
            <a:ext cx="209550" cy="209550"/>
          </a:xfrm>
          <a:prstGeom prst="rect">
            <a:avLst/>
          </a:prstGeom>
        </p:spPr>
      </p:pic>
      <p:pic>
        <p:nvPicPr>
          <p:cNvPr id="9" name="Imagen 8">
            <a:extLst>
              <a:ext uri="{FF2B5EF4-FFF2-40B4-BE49-F238E27FC236}">
                <a16:creationId xmlns="" xmlns:a16="http://schemas.microsoft.com/office/drawing/2014/main" id="{4C76781B-52F8-8944-8076-21285004B5C0}"/>
              </a:ext>
            </a:extLst>
          </p:cNvPr>
          <p:cNvPicPr>
            <a:picLocks noChangeAspect="1"/>
          </p:cNvPicPr>
          <p:nvPr/>
        </p:nvPicPr>
        <p:blipFill>
          <a:blip r:embed="rId3"/>
          <a:stretch>
            <a:fillRect/>
          </a:stretch>
        </p:blipFill>
        <p:spPr>
          <a:xfrm>
            <a:off x="3204165" y="450542"/>
            <a:ext cx="139700" cy="1181100"/>
          </a:xfrm>
          <a:prstGeom prst="rect">
            <a:avLst/>
          </a:prstGeom>
        </p:spPr>
      </p:pic>
      <p:sp>
        <p:nvSpPr>
          <p:cNvPr id="11" name="Marcador de pie de página 3">
            <a:extLst>
              <a:ext uri="{FF2B5EF4-FFF2-40B4-BE49-F238E27FC236}">
                <a16:creationId xmlns="" xmlns:a16="http://schemas.microsoft.com/office/drawing/2014/main" id="{AB654A48-01F6-A94A-869E-63D7E71C1754}"/>
              </a:ext>
            </a:extLst>
          </p:cNvPr>
          <p:cNvSpPr txBox="1">
            <a:spLocks/>
          </p:cNvSpPr>
          <p:nvPr/>
        </p:nvSpPr>
        <p:spPr>
          <a:xfrm>
            <a:off x="5912367"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2" name="Imagen 1"/>
          <p:cNvPicPr>
            <a:picLocks noChangeAspect="1"/>
          </p:cNvPicPr>
          <p:nvPr/>
        </p:nvPicPr>
        <p:blipFill>
          <a:blip r:embed="rId4"/>
          <a:stretch>
            <a:fillRect/>
          </a:stretch>
        </p:blipFill>
        <p:spPr>
          <a:xfrm>
            <a:off x="8546540" y="4546040"/>
            <a:ext cx="597460" cy="597460"/>
          </a:xfrm>
          <a:prstGeom prst="rect">
            <a:avLst/>
          </a:prstGeom>
        </p:spPr>
      </p:pic>
      <p:pic>
        <p:nvPicPr>
          <p:cNvPr id="3" name="Imagen 2"/>
          <p:cNvPicPr>
            <a:picLocks noChangeAspect="1"/>
          </p:cNvPicPr>
          <p:nvPr/>
        </p:nvPicPr>
        <p:blipFill>
          <a:blip r:embed="rId5"/>
          <a:stretch>
            <a:fillRect/>
          </a:stretch>
        </p:blipFill>
        <p:spPr>
          <a:xfrm>
            <a:off x="7759639" y="144958"/>
            <a:ext cx="1041092" cy="1041092"/>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525" y="520546"/>
            <a:ext cx="2927572" cy="3598205"/>
          </a:xfrm>
          <a:prstGeom prst="rect">
            <a:avLst/>
          </a:prstGeom>
        </p:spPr>
      </p:pic>
    </p:spTree>
    <p:extLst>
      <p:ext uri="{BB962C8B-B14F-4D97-AF65-F5344CB8AC3E}">
        <p14:creationId xmlns:p14="http://schemas.microsoft.com/office/powerpoint/2010/main" val="913629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7" y="1303072"/>
            <a:ext cx="4625343" cy="3078745"/>
          </a:xfrm>
          <a:prstGeom prst="rect">
            <a:avLst/>
          </a:prstGeom>
        </p:spPr>
      </p:pic>
      <p:sp>
        <p:nvSpPr>
          <p:cNvPr id="12" name="Marcador de pie de página 7">
            <a:extLst>
              <a:ext uri="{FF2B5EF4-FFF2-40B4-BE49-F238E27FC236}">
                <a16:creationId xmlns="" xmlns:a16="http://schemas.microsoft.com/office/drawing/2014/main" id="{B8B3733F-ACC3-FA43-8CE4-193D7B9BB00E}"/>
              </a:ext>
            </a:extLst>
          </p:cNvPr>
          <p:cNvSpPr>
            <a:spLocks noGrp="1"/>
          </p:cNvSpPr>
          <p:nvPr>
            <p:ph type="ftr" sz="quarter" idx="11"/>
          </p:nvPr>
        </p:nvSpPr>
        <p:spPr>
          <a:xfrm>
            <a:off x="5766834" y="4767263"/>
            <a:ext cx="3086100" cy="273844"/>
          </a:xfrm>
        </p:spPr>
        <p:txBody>
          <a:bodyPr/>
          <a:lstStyle/>
          <a:p>
            <a:r>
              <a:rPr lang="es-ES" dirty="0"/>
              <a:t>2</a:t>
            </a:r>
          </a:p>
        </p:txBody>
      </p:sp>
      <p:sp>
        <p:nvSpPr>
          <p:cNvPr id="13" name="CuadroTexto 12">
            <a:extLst>
              <a:ext uri="{FF2B5EF4-FFF2-40B4-BE49-F238E27FC236}">
                <a16:creationId xmlns="" xmlns:a16="http://schemas.microsoft.com/office/drawing/2014/main" id="{5E6B7572-4D1C-2D41-8C37-4DAD9076C725}"/>
              </a:ext>
            </a:extLst>
          </p:cNvPr>
          <p:cNvSpPr txBox="1"/>
          <p:nvPr/>
        </p:nvSpPr>
        <p:spPr>
          <a:xfrm>
            <a:off x="4932487" y="382485"/>
            <a:ext cx="3648725" cy="938719"/>
          </a:xfrm>
          <a:prstGeom prst="rect">
            <a:avLst/>
          </a:prstGeom>
          <a:noFill/>
        </p:spPr>
        <p:txBody>
          <a:bodyPr wrap="square" rtlCol="0">
            <a:spAutoFit/>
          </a:bodyPr>
          <a:lstStyle/>
          <a:p>
            <a:pPr>
              <a:lnSpc>
                <a:spcPts val="3340"/>
              </a:lnSpc>
            </a:pPr>
            <a:r>
              <a:rPr lang="es-ES" sz="2800" b="1" dirty="0" smtClean="0">
                <a:latin typeface="Arial" panose="020B0604020202020204" pitchFamily="34" charset="0"/>
                <a:cs typeface="Arial" panose="020B0604020202020204" pitchFamily="34" charset="0"/>
              </a:rPr>
              <a:t>SINHOGARISMO</a:t>
            </a:r>
            <a:r>
              <a:rPr lang="es-ES" sz="2000" b="1" dirty="0" smtClean="0">
                <a:latin typeface="Arial" panose="020B0604020202020204" pitchFamily="34" charset="0"/>
                <a:cs typeface="Arial" panose="020B0604020202020204" pitchFamily="34" charset="0"/>
              </a:rPr>
              <a:t> ROSTRO DE MUJER</a:t>
            </a:r>
            <a:endParaRPr lang="es-ES" sz="1800" b="1" dirty="0">
              <a:solidFill>
                <a:srgbClr val="FF000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 xmlns:a16="http://schemas.microsoft.com/office/drawing/2014/main" id="{387F9742-2548-B649-948B-ECE1069E6710}"/>
              </a:ext>
            </a:extLst>
          </p:cNvPr>
          <p:cNvSpPr txBox="1"/>
          <p:nvPr/>
        </p:nvSpPr>
        <p:spPr>
          <a:xfrm>
            <a:off x="4953420" y="1357848"/>
            <a:ext cx="3541552" cy="3785652"/>
          </a:xfrm>
          <a:prstGeom prst="rect">
            <a:avLst/>
          </a:prstGeom>
          <a:noFill/>
        </p:spPr>
        <p:txBody>
          <a:bodyPr wrap="square" rtlCol="0">
            <a:spAutoFit/>
          </a:bodyPr>
          <a:lstStyle/>
          <a:p>
            <a:r>
              <a:rPr lang="es-ES" sz="1200" dirty="0">
                <a:solidFill>
                  <a:schemeClr val="tx1">
                    <a:lumMod val="85000"/>
                    <a:lumOff val="15000"/>
                  </a:schemeClr>
                </a:solidFill>
                <a:latin typeface="Arial" panose="020B0604020202020204" pitchFamily="34" charset="0"/>
                <a:cs typeface="Arial" panose="020B0604020202020204" pitchFamily="34" charset="0"/>
              </a:rPr>
              <a:t>A pesar de que el </a:t>
            </a:r>
            <a:r>
              <a:rPr lang="es-ES" sz="1200" dirty="0" err="1">
                <a:solidFill>
                  <a:schemeClr val="tx1">
                    <a:lumMod val="85000"/>
                    <a:lumOff val="15000"/>
                  </a:schemeClr>
                </a:solidFill>
                <a:latin typeface="Arial" panose="020B0604020202020204" pitchFamily="34" charset="0"/>
                <a:cs typeface="Arial" panose="020B0604020202020204" pitchFamily="34" charset="0"/>
              </a:rPr>
              <a:t>sinhogarismo</a:t>
            </a:r>
            <a:r>
              <a:rPr lang="es-ES" sz="1200" dirty="0">
                <a:solidFill>
                  <a:schemeClr val="tx1">
                    <a:lumMod val="85000"/>
                    <a:lumOff val="15000"/>
                  </a:schemeClr>
                </a:solidFill>
                <a:latin typeface="Arial" panose="020B0604020202020204" pitchFamily="34" charset="0"/>
                <a:cs typeface="Arial" panose="020B0604020202020204" pitchFamily="34" charset="0"/>
              </a:rPr>
              <a:t> se asocia comúnmente con hombres, </a:t>
            </a:r>
            <a:r>
              <a:rPr lang="es-ES" sz="1200" b="1" dirty="0">
                <a:solidFill>
                  <a:schemeClr val="tx1">
                    <a:lumMod val="85000"/>
                    <a:lumOff val="15000"/>
                  </a:schemeClr>
                </a:solidFill>
                <a:latin typeface="Arial" panose="020B0604020202020204" pitchFamily="34" charset="0"/>
                <a:cs typeface="Arial" panose="020B0604020202020204" pitchFamily="34" charset="0"/>
              </a:rPr>
              <a:t>las mujeres sin hogar </a:t>
            </a:r>
            <a:r>
              <a:rPr lang="es-ES" sz="1200" dirty="0">
                <a:solidFill>
                  <a:schemeClr val="tx1">
                    <a:lumMod val="85000"/>
                    <a:lumOff val="15000"/>
                  </a:schemeClr>
                </a:solidFill>
                <a:latin typeface="Arial" panose="020B0604020202020204" pitchFamily="34" charset="0"/>
                <a:cs typeface="Arial" panose="020B0604020202020204" pitchFamily="34" charset="0"/>
              </a:rPr>
              <a:t>enfrentan una exclusión social agravada y menos visible</a:t>
            </a:r>
            <a:r>
              <a:rPr lang="es-ES" sz="1200" dirty="0" smtClean="0">
                <a:solidFill>
                  <a:schemeClr val="tx1">
                    <a:lumMod val="85000"/>
                    <a:lumOff val="15000"/>
                  </a:schemeClr>
                </a:solidFill>
                <a:latin typeface="Arial" panose="020B0604020202020204" pitchFamily="34" charset="0"/>
                <a:cs typeface="Arial" panose="020B0604020202020204" pitchFamily="34" charset="0"/>
              </a:rPr>
              <a:t>.</a:t>
            </a:r>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s-ES" sz="1200" b="1" dirty="0">
                <a:solidFill>
                  <a:schemeClr val="tx1">
                    <a:lumMod val="85000"/>
                    <a:lumOff val="15000"/>
                  </a:schemeClr>
                </a:solidFill>
                <a:latin typeface="Arial" panose="020B0604020202020204" pitchFamily="34" charset="0"/>
                <a:cs typeface="Arial" panose="020B0604020202020204" pitchFamily="34" charset="0"/>
              </a:rPr>
              <a:t>Su vulnerabilidad se intensifica </a:t>
            </a:r>
            <a:r>
              <a:rPr lang="es-ES" sz="1200" dirty="0">
                <a:solidFill>
                  <a:schemeClr val="tx1">
                    <a:lumMod val="85000"/>
                    <a:lumOff val="15000"/>
                  </a:schemeClr>
                </a:solidFill>
                <a:latin typeface="Arial" panose="020B0604020202020204" pitchFamily="34" charset="0"/>
                <a:cs typeface="Arial" panose="020B0604020202020204" pitchFamily="34" charset="0"/>
              </a:rPr>
              <a:t>debido a factores específicos de género, como la violencia, la precariedad y la necesidad de proteger a sus </a:t>
            </a:r>
            <a:r>
              <a:rPr lang="es-ES" sz="1200" dirty="0" smtClean="0">
                <a:solidFill>
                  <a:schemeClr val="tx1">
                    <a:lumMod val="85000"/>
                    <a:lumOff val="15000"/>
                  </a:schemeClr>
                </a:solidFill>
                <a:latin typeface="Arial" panose="020B0604020202020204" pitchFamily="34" charset="0"/>
                <a:cs typeface="Arial" panose="020B0604020202020204" pitchFamily="34" charset="0"/>
              </a:rPr>
              <a:t>hijos</a:t>
            </a:r>
            <a:r>
              <a:rPr lang="es-ES" sz="1200" b="1" dirty="0" smtClean="0">
                <a:solidFill>
                  <a:schemeClr val="tx1">
                    <a:lumMod val="85000"/>
                    <a:lumOff val="15000"/>
                  </a:schemeClr>
                </a:solidFill>
                <a:latin typeface="Arial" panose="020B0604020202020204" pitchFamily="34" charset="0"/>
                <a:cs typeface="Arial" panose="020B0604020202020204" pitchFamily="34" charset="0"/>
              </a:rPr>
              <a:t>.</a:t>
            </a:r>
            <a:endParaRPr lang="es-ES" sz="1200"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es-ES" sz="1200" dirty="0" smtClean="0">
              <a:solidFill>
                <a:schemeClr val="tx1">
                  <a:lumMod val="85000"/>
                  <a:lumOff val="15000"/>
                </a:schemeClr>
              </a:solidFill>
              <a:latin typeface="Arial" panose="020B0604020202020204" pitchFamily="34" charset="0"/>
              <a:cs typeface="Arial" panose="020B0604020202020204" pitchFamily="34" charset="0"/>
            </a:endParaRPr>
          </a:p>
          <a:p>
            <a:pPr algn="just"/>
            <a:r>
              <a:rPr lang="es-ES" sz="1200" dirty="0">
                <a:solidFill>
                  <a:schemeClr val="tx1">
                    <a:lumMod val="85000"/>
                    <a:lumOff val="15000"/>
                  </a:schemeClr>
                </a:solidFill>
                <a:latin typeface="Arial" panose="020B0604020202020204" pitchFamily="34" charset="0"/>
                <a:cs typeface="Arial" panose="020B0604020202020204" pitchFamily="34" charset="0"/>
              </a:rPr>
              <a:t>Muchas mujeres recurren a </a:t>
            </a:r>
            <a:r>
              <a:rPr lang="es-ES" sz="1200" b="1" dirty="0">
                <a:solidFill>
                  <a:schemeClr val="tx1">
                    <a:lumMod val="85000"/>
                    <a:lumOff val="15000"/>
                  </a:schemeClr>
                </a:solidFill>
                <a:latin typeface="Arial" panose="020B0604020202020204" pitchFamily="34" charset="0"/>
                <a:cs typeface="Arial" panose="020B0604020202020204" pitchFamily="34" charset="0"/>
              </a:rPr>
              <a:t>soluciones temporales y </a:t>
            </a:r>
            <a:r>
              <a:rPr lang="es-ES" sz="1200" b="1" dirty="0" smtClean="0">
                <a:solidFill>
                  <a:schemeClr val="tx1">
                    <a:lumMod val="85000"/>
                    <a:lumOff val="15000"/>
                  </a:schemeClr>
                </a:solidFill>
                <a:latin typeface="Arial" panose="020B0604020202020204" pitchFamily="34" charset="0"/>
                <a:cs typeface="Arial" panose="020B0604020202020204" pitchFamily="34" charset="0"/>
              </a:rPr>
              <a:t>de riesgo </a:t>
            </a:r>
            <a:r>
              <a:rPr lang="es-ES" sz="1200" dirty="0">
                <a:solidFill>
                  <a:schemeClr val="tx1">
                    <a:lumMod val="85000"/>
                    <a:lumOff val="15000"/>
                  </a:schemeClr>
                </a:solidFill>
                <a:latin typeface="Arial" panose="020B0604020202020204" pitchFamily="34" charset="0"/>
                <a:cs typeface="Arial" panose="020B0604020202020204" pitchFamily="34" charset="0"/>
              </a:rPr>
              <a:t>para evitar la calle, lo que perpetúa su situación de </a:t>
            </a:r>
            <a:r>
              <a:rPr lang="es-ES" sz="1200" dirty="0" smtClean="0">
                <a:solidFill>
                  <a:schemeClr val="tx1">
                    <a:lumMod val="85000"/>
                    <a:lumOff val="15000"/>
                  </a:schemeClr>
                </a:solidFill>
                <a:latin typeface="Arial" panose="020B0604020202020204" pitchFamily="34" charset="0"/>
                <a:cs typeface="Arial" panose="020B0604020202020204" pitchFamily="34" charset="0"/>
              </a:rPr>
              <a:t>exclusión.</a:t>
            </a:r>
          </a:p>
          <a:p>
            <a:pPr algn="just"/>
            <a:endParaRPr lang="es-ES" sz="1200" dirty="0" smtClean="0">
              <a:solidFill>
                <a:schemeClr val="tx1">
                  <a:lumMod val="85000"/>
                  <a:lumOff val="15000"/>
                </a:schemeClr>
              </a:solidFill>
              <a:latin typeface="Arial" panose="020B0604020202020204" pitchFamily="34" charset="0"/>
              <a:cs typeface="Arial" panose="020B0604020202020204" pitchFamily="34" charset="0"/>
            </a:endParaRPr>
          </a:p>
          <a:p>
            <a:pPr algn="just"/>
            <a:r>
              <a:rPr lang="es-ES" sz="1200" dirty="0">
                <a:solidFill>
                  <a:schemeClr val="tx1">
                    <a:lumMod val="85000"/>
                    <a:lumOff val="15000"/>
                  </a:schemeClr>
                </a:solidFill>
                <a:latin typeface="Arial" panose="020B0604020202020204" pitchFamily="34" charset="0"/>
                <a:cs typeface="Arial" panose="020B0604020202020204" pitchFamily="34" charset="0"/>
              </a:rPr>
              <a:t>Es crucial adaptar las estrategias de intervención para reconocer y abordar estas diferencias, incorporando una perspectiva de género para ofrecer un apoyo más eficaz y seguro para las mujeres sin hogar.</a:t>
            </a:r>
            <a:endParaRPr lang="es-ES" sz="1200"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 xmlns:a16="http://schemas.microsoft.com/office/drawing/2014/main" id="{990EE3FD-173A-1E49-8509-8FDF40B2A3EF}"/>
              </a:ext>
            </a:extLst>
          </p:cNvPr>
          <p:cNvPicPr>
            <a:picLocks noChangeAspect="1"/>
          </p:cNvPicPr>
          <p:nvPr/>
        </p:nvPicPr>
        <p:blipFill>
          <a:blip r:embed="rId3"/>
          <a:stretch>
            <a:fillRect/>
          </a:stretch>
        </p:blipFill>
        <p:spPr>
          <a:xfrm>
            <a:off x="4674020" y="1421597"/>
            <a:ext cx="279400" cy="279400"/>
          </a:xfrm>
          <a:prstGeom prst="rect">
            <a:avLst/>
          </a:prstGeom>
        </p:spPr>
      </p:pic>
      <p:pic>
        <p:nvPicPr>
          <p:cNvPr id="16" name="Imagen 15">
            <a:extLst>
              <a:ext uri="{FF2B5EF4-FFF2-40B4-BE49-F238E27FC236}">
                <a16:creationId xmlns="" xmlns:a16="http://schemas.microsoft.com/office/drawing/2014/main" id="{17498814-4BC2-7D4F-9311-57736C5E47C0}"/>
              </a:ext>
            </a:extLst>
          </p:cNvPr>
          <p:cNvPicPr>
            <a:picLocks noChangeAspect="1"/>
          </p:cNvPicPr>
          <p:nvPr/>
        </p:nvPicPr>
        <p:blipFill>
          <a:blip r:embed="rId4"/>
          <a:stretch>
            <a:fillRect/>
          </a:stretch>
        </p:blipFill>
        <p:spPr>
          <a:xfrm>
            <a:off x="4740586" y="137706"/>
            <a:ext cx="139700" cy="1181100"/>
          </a:xfrm>
          <a:prstGeom prst="rect">
            <a:avLst/>
          </a:prstGeom>
        </p:spPr>
      </p:pic>
      <p:pic>
        <p:nvPicPr>
          <p:cNvPr id="17" name="Imagen 16">
            <a:extLst>
              <a:ext uri="{FF2B5EF4-FFF2-40B4-BE49-F238E27FC236}">
                <a16:creationId xmlns="" xmlns:a16="http://schemas.microsoft.com/office/drawing/2014/main" id="{3B1BE94F-6458-D842-B838-70B838D12678}"/>
              </a:ext>
            </a:extLst>
          </p:cNvPr>
          <p:cNvPicPr>
            <a:picLocks noChangeAspect="1"/>
          </p:cNvPicPr>
          <p:nvPr/>
        </p:nvPicPr>
        <p:blipFill>
          <a:blip r:embed="rId3"/>
          <a:stretch>
            <a:fillRect/>
          </a:stretch>
        </p:blipFill>
        <p:spPr>
          <a:xfrm>
            <a:off x="4663554" y="2469648"/>
            <a:ext cx="279400" cy="279400"/>
          </a:xfrm>
          <a:prstGeom prst="rect">
            <a:avLst/>
          </a:prstGeom>
        </p:spPr>
      </p:pic>
      <p:pic>
        <p:nvPicPr>
          <p:cNvPr id="18" name="Imagen 17">
            <a:extLst>
              <a:ext uri="{FF2B5EF4-FFF2-40B4-BE49-F238E27FC236}">
                <a16:creationId xmlns="" xmlns:a16="http://schemas.microsoft.com/office/drawing/2014/main" id="{6213DEC3-E151-9C41-8D85-4452EE573045}"/>
              </a:ext>
            </a:extLst>
          </p:cNvPr>
          <p:cNvPicPr>
            <a:picLocks noChangeAspect="1"/>
          </p:cNvPicPr>
          <p:nvPr/>
        </p:nvPicPr>
        <p:blipFill>
          <a:blip r:embed="rId3"/>
          <a:stretch>
            <a:fillRect/>
          </a:stretch>
        </p:blipFill>
        <p:spPr>
          <a:xfrm>
            <a:off x="4655615" y="3338511"/>
            <a:ext cx="279400" cy="279400"/>
          </a:xfrm>
          <a:prstGeom prst="rect">
            <a:avLst/>
          </a:prstGeom>
        </p:spPr>
      </p:pic>
      <p:sp>
        <p:nvSpPr>
          <p:cNvPr id="10" name="Marcador de pie de página 3">
            <a:extLst>
              <a:ext uri="{FF2B5EF4-FFF2-40B4-BE49-F238E27FC236}">
                <a16:creationId xmlns="" xmlns:a16="http://schemas.microsoft.com/office/drawing/2014/main" id="{7F8AD880-9D9E-EB40-9BA0-FFF8A46C8CA7}"/>
              </a:ext>
            </a:extLst>
          </p:cNvPr>
          <p:cNvSpPr txBox="1">
            <a:spLocks/>
          </p:cNvSpPr>
          <p:nvPr/>
        </p:nvSpPr>
        <p:spPr>
          <a:xfrm>
            <a:off x="5912367"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2" name="Imagen 1"/>
          <p:cNvPicPr>
            <a:picLocks noChangeAspect="1"/>
          </p:cNvPicPr>
          <p:nvPr/>
        </p:nvPicPr>
        <p:blipFill>
          <a:blip r:embed="rId5"/>
          <a:stretch>
            <a:fillRect/>
          </a:stretch>
        </p:blipFill>
        <p:spPr>
          <a:xfrm>
            <a:off x="4673264" y="4107473"/>
            <a:ext cx="274344" cy="274344"/>
          </a:xfrm>
          <a:prstGeom prst="rect">
            <a:avLst/>
          </a:prstGeom>
        </p:spPr>
      </p:pic>
      <p:pic>
        <p:nvPicPr>
          <p:cNvPr id="8" name="Imagen 7"/>
          <p:cNvPicPr>
            <a:picLocks noChangeAspect="1"/>
          </p:cNvPicPr>
          <p:nvPr/>
        </p:nvPicPr>
        <p:blipFill>
          <a:blip r:embed="rId6"/>
          <a:stretch>
            <a:fillRect/>
          </a:stretch>
        </p:blipFill>
        <p:spPr>
          <a:xfrm>
            <a:off x="8519480" y="4519730"/>
            <a:ext cx="597460" cy="597460"/>
          </a:xfrm>
          <a:prstGeom prst="rect">
            <a:avLst/>
          </a:prstGeom>
        </p:spPr>
      </p:pic>
    </p:spTree>
    <p:extLst>
      <p:ext uri="{BB962C8B-B14F-4D97-AF65-F5344CB8AC3E}">
        <p14:creationId xmlns:p14="http://schemas.microsoft.com/office/powerpoint/2010/main" val="847077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A69E18B7-DED2-9042-A18F-749829971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572500" cy="5143500"/>
          </a:xfrm>
          <a:prstGeom prst="rect">
            <a:avLst/>
          </a:prstGeom>
        </p:spPr>
      </p:pic>
      <p:sp>
        <p:nvSpPr>
          <p:cNvPr id="8" name="Marcador de pie de página 7">
            <a:extLst>
              <a:ext uri="{FF2B5EF4-FFF2-40B4-BE49-F238E27FC236}">
                <a16:creationId xmlns="" xmlns:a16="http://schemas.microsoft.com/office/drawing/2014/main" id="{D4C3FA5D-38F4-5D4E-AB37-56F1C929EF1E}"/>
              </a:ext>
            </a:extLst>
          </p:cNvPr>
          <p:cNvSpPr>
            <a:spLocks noGrp="1"/>
          </p:cNvSpPr>
          <p:nvPr>
            <p:ph type="ftr" sz="quarter" idx="11"/>
          </p:nvPr>
        </p:nvSpPr>
        <p:spPr/>
        <p:txBody>
          <a:bodyPr/>
          <a:lstStyle/>
          <a:p>
            <a:r>
              <a:rPr lang="es-ES" dirty="0"/>
              <a:t>2</a:t>
            </a:r>
          </a:p>
        </p:txBody>
      </p:sp>
      <p:sp>
        <p:nvSpPr>
          <p:cNvPr id="37" name="Marcador de pie de página 3">
            <a:extLst>
              <a:ext uri="{FF2B5EF4-FFF2-40B4-BE49-F238E27FC236}">
                <a16:creationId xmlns="" xmlns:a16="http://schemas.microsoft.com/office/drawing/2014/main" id="{5AB5D7C9-F932-034B-BFA4-B806D85DC44D}"/>
              </a:ext>
            </a:extLst>
          </p:cNvPr>
          <p:cNvSpPr txBox="1">
            <a:spLocks/>
          </p:cNvSpPr>
          <p:nvPr/>
        </p:nvSpPr>
        <p:spPr>
          <a:xfrm>
            <a:off x="5919234" y="4876562"/>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sp>
        <p:nvSpPr>
          <p:cNvPr id="14" name="CuadroTexto 13">
            <a:extLst>
              <a:ext uri="{FF2B5EF4-FFF2-40B4-BE49-F238E27FC236}">
                <a16:creationId xmlns="" xmlns:a16="http://schemas.microsoft.com/office/drawing/2014/main" id="{E765810A-E23A-6E47-8606-327194D2AD4C}"/>
              </a:ext>
            </a:extLst>
          </p:cNvPr>
          <p:cNvSpPr txBox="1"/>
          <p:nvPr/>
        </p:nvSpPr>
        <p:spPr>
          <a:xfrm>
            <a:off x="1696319" y="161296"/>
            <a:ext cx="2964385" cy="938719"/>
          </a:xfrm>
          <a:prstGeom prst="rect">
            <a:avLst/>
          </a:prstGeom>
          <a:noFill/>
        </p:spPr>
        <p:txBody>
          <a:bodyPr wrap="square" rtlCol="0">
            <a:spAutoFit/>
          </a:bodyPr>
          <a:lstStyle/>
          <a:p>
            <a:pPr>
              <a:lnSpc>
                <a:spcPts val="3340"/>
              </a:lnSpc>
            </a:pPr>
            <a:r>
              <a:rPr lang="es-ES" sz="3200" b="1" dirty="0">
                <a:solidFill>
                  <a:schemeClr val="bg1">
                    <a:lumMod val="95000"/>
                  </a:schemeClr>
                </a:solidFill>
                <a:latin typeface="Arial" panose="020B0604020202020204" pitchFamily="34" charset="0"/>
                <a:cs typeface="Arial" panose="020B0604020202020204" pitchFamily="34" charset="0"/>
              </a:rPr>
              <a:t>¿Qué puedo hacer yo?</a:t>
            </a:r>
          </a:p>
        </p:txBody>
      </p:sp>
      <p:sp>
        <p:nvSpPr>
          <p:cNvPr id="15" name="CuadroTexto 14">
            <a:extLst>
              <a:ext uri="{FF2B5EF4-FFF2-40B4-BE49-F238E27FC236}">
                <a16:creationId xmlns="" xmlns:a16="http://schemas.microsoft.com/office/drawing/2014/main" id="{EEDFB71C-AB2C-7148-B030-61EAD3164AEE}"/>
              </a:ext>
            </a:extLst>
          </p:cNvPr>
          <p:cNvSpPr txBox="1"/>
          <p:nvPr/>
        </p:nvSpPr>
        <p:spPr>
          <a:xfrm>
            <a:off x="1627802" y="1344865"/>
            <a:ext cx="5755763" cy="3139321"/>
          </a:xfrm>
          <a:prstGeom prst="rect">
            <a:avLst/>
          </a:prstGeom>
          <a:noFill/>
        </p:spPr>
        <p:txBody>
          <a:bodyPr wrap="square" rtlCol="0">
            <a:spAutoFit/>
          </a:bodyPr>
          <a:lstStyle/>
          <a:p>
            <a:pPr>
              <a:spcBef>
                <a:spcPts val="600"/>
              </a:spcBef>
            </a:pPr>
            <a:r>
              <a:rPr lang="es-ES" sz="1200" b="1" dirty="0">
                <a:solidFill>
                  <a:srgbClr val="E14656"/>
                </a:solidFill>
                <a:latin typeface="Arial" panose="020B0604020202020204" pitchFamily="34" charset="0"/>
                <a:cs typeface="Arial" panose="020B0604020202020204" pitchFamily="34" charset="0"/>
              </a:rPr>
              <a:t>Ponte en el lugar del otro</a:t>
            </a:r>
            <a:r>
              <a:rPr lang="es-ES" sz="1200" b="1" dirty="0">
                <a:solidFill>
                  <a:schemeClr val="tx1">
                    <a:lumMod val="85000"/>
                    <a:lumOff val="15000"/>
                  </a:schemeClr>
                </a:solidFill>
                <a:latin typeface="Arial" panose="020B0604020202020204" pitchFamily="34" charset="0"/>
                <a:cs typeface="Arial" panose="020B0604020202020204" pitchFamily="34" charset="0"/>
              </a:rPr>
              <a:t>.</a:t>
            </a:r>
          </a:p>
          <a:p>
            <a:pPr>
              <a:spcBef>
                <a:spcPts val="600"/>
              </a:spcBef>
            </a:pPr>
            <a:r>
              <a:rPr lang="es-ES" sz="1200" b="1" dirty="0">
                <a:solidFill>
                  <a:srgbClr val="E14656"/>
                </a:solidFill>
                <a:latin typeface="Arial" panose="020B0604020202020204" pitchFamily="34" charset="0"/>
                <a:cs typeface="Arial" panose="020B0604020202020204" pitchFamily="34" charset="0"/>
              </a:rPr>
              <a:t>Espacios de cuidado </a:t>
            </a:r>
            <a:r>
              <a:rPr lang="es-ES" sz="1200" dirty="0">
                <a:solidFill>
                  <a:schemeClr val="tx1">
                    <a:lumMod val="85000"/>
                    <a:lumOff val="15000"/>
                  </a:schemeClr>
                </a:solidFill>
                <a:latin typeface="Arial" panose="020B0604020202020204" pitchFamily="34" charset="0"/>
                <a:cs typeface="Arial" panose="020B0604020202020204" pitchFamily="34" charset="0"/>
              </a:rPr>
              <a:t>de las personas </a:t>
            </a:r>
            <a:br>
              <a:rPr lang="es-ES" sz="1200" dirty="0">
                <a:solidFill>
                  <a:schemeClr val="tx1">
                    <a:lumMod val="85000"/>
                    <a:lumOff val="15000"/>
                  </a:schemeClr>
                </a:solidFill>
                <a:latin typeface="Arial" panose="020B0604020202020204" pitchFamily="34" charset="0"/>
                <a:cs typeface="Arial" panose="020B0604020202020204" pitchFamily="34" charset="0"/>
              </a:rPr>
            </a:br>
            <a:r>
              <a:rPr lang="es-ES" sz="1200" dirty="0">
                <a:solidFill>
                  <a:schemeClr val="tx1">
                    <a:lumMod val="85000"/>
                    <a:lumOff val="15000"/>
                  </a:schemeClr>
                </a:solidFill>
                <a:latin typeface="Arial" panose="020B0604020202020204" pitchFamily="34" charset="0"/>
                <a:cs typeface="Arial" panose="020B0604020202020204" pitchFamily="34" charset="0"/>
              </a:rPr>
              <a:t>que acompañamos.</a:t>
            </a:r>
          </a:p>
          <a:p>
            <a:pPr>
              <a:spcBef>
                <a:spcPts val="600"/>
              </a:spcBef>
            </a:pPr>
            <a:r>
              <a:rPr lang="es-ES" sz="1200" b="1" dirty="0">
                <a:solidFill>
                  <a:srgbClr val="E14656"/>
                </a:solidFill>
                <a:latin typeface="Arial" panose="020B0604020202020204" pitchFamily="34" charset="0"/>
                <a:cs typeface="Arial" panose="020B0604020202020204" pitchFamily="34" charset="0"/>
              </a:rPr>
              <a:t>Oportunidad</a:t>
            </a:r>
            <a:r>
              <a:rPr lang="es-ES" sz="1200" dirty="0">
                <a:solidFill>
                  <a:srgbClr val="E14656"/>
                </a:solidFill>
                <a:latin typeface="Arial" panose="020B0604020202020204" pitchFamily="34" charset="0"/>
                <a:cs typeface="Arial" panose="020B0604020202020204" pitchFamily="34" charset="0"/>
              </a:rPr>
              <a:t> </a:t>
            </a:r>
            <a:r>
              <a:rPr lang="es-ES" sz="1200" dirty="0">
                <a:solidFill>
                  <a:schemeClr val="tx1">
                    <a:lumMod val="85000"/>
                    <a:lumOff val="15000"/>
                  </a:schemeClr>
                </a:solidFill>
                <a:latin typeface="Arial" panose="020B0604020202020204" pitchFamily="34" charset="0"/>
                <a:cs typeface="Arial" panose="020B0604020202020204" pitchFamily="34" charset="0"/>
              </a:rPr>
              <a:t>que se nos presenta: </a:t>
            </a:r>
            <a:br>
              <a:rPr lang="es-ES" sz="1200" dirty="0">
                <a:solidFill>
                  <a:schemeClr val="tx1">
                    <a:lumMod val="85000"/>
                    <a:lumOff val="15000"/>
                  </a:schemeClr>
                </a:solidFill>
                <a:latin typeface="Arial" panose="020B0604020202020204" pitchFamily="34" charset="0"/>
                <a:cs typeface="Arial" panose="020B0604020202020204" pitchFamily="34" charset="0"/>
              </a:rPr>
            </a:br>
            <a:r>
              <a:rPr lang="es-ES" sz="1200" dirty="0">
                <a:solidFill>
                  <a:schemeClr val="tx1">
                    <a:lumMod val="85000"/>
                    <a:lumOff val="15000"/>
                  </a:schemeClr>
                </a:solidFill>
                <a:latin typeface="Arial" panose="020B0604020202020204" pitchFamily="34" charset="0"/>
                <a:cs typeface="Arial" panose="020B0604020202020204" pitchFamily="34" charset="0"/>
              </a:rPr>
              <a:t>un </a:t>
            </a:r>
            <a:r>
              <a:rPr lang="es-ES" sz="1200" b="1" dirty="0">
                <a:solidFill>
                  <a:srgbClr val="E14656"/>
                </a:solidFill>
                <a:latin typeface="Arial" panose="020B0604020202020204" pitchFamily="34" charset="0"/>
                <a:cs typeface="Arial" panose="020B0604020202020204" pitchFamily="34" charset="0"/>
              </a:rPr>
              <a:t>cambio de modelo</a:t>
            </a:r>
            <a:r>
              <a:rPr lang="es-ES" sz="1200" b="1" dirty="0">
                <a:solidFill>
                  <a:schemeClr val="tx1">
                    <a:lumMod val="85000"/>
                    <a:lumOff val="15000"/>
                  </a:schemeClr>
                </a:solidFill>
                <a:latin typeface="Arial" panose="020B0604020202020204" pitchFamily="34" charset="0"/>
                <a:cs typeface="Arial" panose="020B0604020202020204" pitchFamily="34" charset="0"/>
              </a:rPr>
              <a:t>.</a:t>
            </a:r>
          </a:p>
          <a:p>
            <a:pPr>
              <a:spcBef>
                <a:spcPts val="600"/>
              </a:spcBef>
            </a:pPr>
            <a:r>
              <a:rPr lang="es-ES" sz="1200" b="1" dirty="0">
                <a:solidFill>
                  <a:srgbClr val="E14656"/>
                </a:solidFill>
                <a:latin typeface="Arial" panose="020B0604020202020204" pitchFamily="34" charset="0"/>
                <a:cs typeface="Arial" panose="020B0604020202020204" pitchFamily="34" charset="0"/>
              </a:rPr>
              <a:t>Avanzar</a:t>
            </a:r>
            <a:r>
              <a:rPr lang="es-ES" sz="1200" dirty="0">
                <a:solidFill>
                  <a:schemeClr val="tx1">
                    <a:lumMod val="85000"/>
                    <a:lumOff val="15000"/>
                  </a:schemeClr>
                </a:solidFill>
                <a:latin typeface="Arial" panose="020B0604020202020204" pitchFamily="34" charset="0"/>
                <a:cs typeface="Arial" panose="020B0604020202020204" pitchFamily="34" charset="0"/>
              </a:rPr>
              <a:t> hacia una </a:t>
            </a:r>
            <a:r>
              <a:rPr lang="es-ES" sz="1200" b="1" dirty="0">
                <a:solidFill>
                  <a:srgbClr val="E14656"/>
                </a:solidFill>
                <a:latin typeface="Arial" panose="020B0604020202020204" pitchFamily="34" charset="0"/>
                <a:cs typeface="Arial" panose="020B0604020202020204" pitchFamily="34" charset="0"/>
              </a:rPr>
              <a:t>sociedad </a:t>
            </a:r>
            <a:br>
              <a:rPr lang="es-ES" sz="1200" b="1" dirty="0">
                <a:solidFill>
                  <a:srgbClr val="E14656"/>
                </a:solidFill>
                <a:latin typeface="Arial" panose="020B0604020202020204" pitchFamily="34" charset="0"/>
                <a:cs typeface="Arial" panose="020B0604020202020204" pitchFamily="34" charset="0"/>
              </a:rPr>
            </a:br>
            <a:r>
              <a:rPr lang="es-ES" sz="1200" b="1" dirty="0">
                <a:solidFill>
                  <a:srgbClr val="E14656"/>
                </a:solidFill>
                <a:latin typeface="Arial" panose="020B0604020202020204" pitchFamily="34" charset="0"/>
                <a:cs typeface="Arial" panose="020B0604020202020204" pitchFamily="34" charset="0"/>
              </a:rPr>
              <a:t>de los cuidados.</a:t>
            </a:r>
          </a:p>
          <a:p>
            <a:pPr>
              <a:spcBef>
                <a:spcPts val="600"/>
              </a:spcBef>
            </a:pPr>
            <a:r>
              <a:rPr lang="es-ES" sz="1200" b="1" dirty="0">
                <a:solidFill>
                  <a:srgbClr val="E14656"/>
                </a:solidFill>
                <a:latin typeface="Arial" panose="020B0604020202020204" pitchFamily="34" charset="0"/>
                <a:cs typeface="Arial" panose="020B0604020202020204" pitchFamily="34" charset="0"/>
              </a:rPr>
              <a:t>Interesarme</a:t>
            </a:r>
            <a:r>
              <a:rPr lang="es-ES" sz="1200" dirty="0">
                <a:solidFill>
                  <a:schemeClr val="tx1">
                    <a:lumMod val="85000"/>
                    <a:lumOff val="15000"/>
                  </a:schemeClr>
                </a:solidFill>
                <a:latin typeface="Arial" panose="020B0604020202020204" pitchFamily="34" charset="0"/>
                <a:cs typeface="Arial" panose="020B0604020202020204" pitchFamily="34" charset="0"/>
              </a:rPr>
              <a:t> desde respeto y cercanía </a:t>
            </a:r>
            <a:r>
              <a:rPr lang="es-ES" sz="1200" dirty="0" smtClean="0">
                <a:solidFill>
                  <a:schemeClr val="tx1">
                    <a:lumMod val="85000"/>
                    <a:lumOff val="15000"/>
                  </a:schemeClr>
                </a:solidFill>
                <a:latin typeface="Arial" panose="020B0604020202020204" pitchFamily="34" charset="0"/>
                <a:cs typeface="Arial" panose="020B0604020202020204" pitchFamily="34" charset="0"/>
              </a:rPr>
              <a:t/>
            </a:r>
            <a:br>
              <a:rPr lang="es-ES" sz="1200" dirty="0" smtClean="0">
                <a:solidFill>
                  <a:schemeClr val="tx1">
                    <a:lumMod val="85000"/>
                    <a:lumOff val="15000"/>
                  </a:schemeClr>
                </a:solidFill>
                <a:latin typeface="Arial" panose="020B0604020202020204" pitchFamily="34" charset="0"/>
                <a:cs typeface="Arial" panose="020B0604020202020204" pitchFamily="34" charset="0"/>
              </a:rPr>
            </a:br>
            <a:r>
              <a:rPr lang="es-ES" sz="1200" b="1" dirty="0" smtClean="0">
                <a:solidFill>
                  <a:srgbClr val="E14656"/>
                </a:solidFill>
                <a:latin typeface="Arial" panose="020B0604020202020204" pitchFamily="34" charset="0"/>
                <a:cs typeface="Arial" panose="020B0604020202020204" pitchFamily="34" charset="0"/>
              </a:rPr>
              <a:t>por </a:t>
            </a:r>
            <a:r>
              <a:rPr lang="es-ES" sz="1200" b="1" dirty="0">
                <a:solidFill>
                  <a:srgbClr val="E14656"/>
                </a:solidFill>
                <a:latin typeface="Arial" panose="020B0604020202020204" pitchFamily="34" charset="0"/>
                <a:cs typeface="Arial" panose="020B0604020202020204" pitchFamily="34" charset="0"/>
              </a:rPr>
              <a:t>las relaciones de exclusión. </a:t>
            </a:r>
          </a:p>
          <a:p>
            <a:pPr>
              <a:spcBef>
                <a:spcPts val="600"/>
              </a:spcBef>
            </a:pPr>
            <a:r>
              <a:rPr lang="es-ES" sz="1200" b="1" dirty="0">
                <a:solidFill>
                  <a:srgbClr val="E14656"/>
                </a:solidFill>
                <a:latin typeface="Arial" panose="020B0604020202020204" pitchFamily="34" charset="0"/>
                <a:cs typeface="Arial" panose="020B0604020202020204" pitchFamily="34" charset="0"/>
              </a:rPr>
              <a:t>Acercarnos a realidad asociativa</a:t>
            </a:r>
            <a:r>
              <a:rPr lang="es-ES" sz="1200" dirty="0">
                <a:solidFill>
                  <a:srgbClr val="E14656"/>
                </a:solidFill>
                <a:latin typeface="Arial" panose="020B0604020202020204" pitchFamily="34" charset="0"/>
                <a:cs typeface="Arial" panose="020B0604020202020204" pitchFamily="34" charset="0"/>
              </a:rPr>
              <a:t> </a:t>
            </a:r>
            <a:r>
              <a:rPr lang="es-ES" sz="1200" dirty="0" smtClean="0">
                <a:solidFill>
                  <a:schemeClr val="tx1">
                    <a:lumMod val="85000"/>
                    <a:lumOff val="15000"/>
                  </a:schemeClr>
                </a:solidFill>
                <a:latin typeface="Arial" panose="020B0604020202020204" pitchFamily="34" charset="0"/>
                <a:cs typeface="Arial" panose="020B0604020202020204" pitchFamily="34" charset="0"/>
              </a:rPr>
              <a:t>y comunitaria, sumándonos a iniciativas </a:t>
            </a:r>
            <a:r>
              <a:rPr lang="es-ES" sz="1200" b="1" dirty="0" smtClean="0">
                <a:solidFill>
                  <a:srgbClr val="E14656"/>
                </a:solidFill>
                <a:latin typeface="Arial" panose="020B0604020202020204" pitchFamily="34" charset="0"/>
                <a:cs typeface="Arial" panose="020B0604020202020204" pitchFamily="34" charset="0"/>
              </a:rPr>
              <a:t>de </a:t>
            </a:r>
            <a:r>
              <a:rPr lang="es-ES" sz="1200" b="1" dirty="0">
                <a:solidFill>
                  <a:srgbClr val="E14656"/>
                </a:solidFill>
                <a:latin typeface="Arial" panose="020B0604020202020204" pitchFamily="34" charset="0"/>
                <a:cs typeface="Arial" panose="020B0604020202020204" pitchFamily="34" charset="0"/>
              </a:rPr>
              <a:t>ayuda-participación.</a:t>
            </a:r>
          </a:p>
          <a:p>
            <a:pPr>
              <a:spcBef>
                <a:spcPts val="600"/>
              </a:spcBef>
            </a:pPr>
            <a:r>
              <a:rPr lang="es-ES" sz="1200" b="1" dirty="0">
                <a:solidFill>
                  <a:srgbClr val="E14656"/>
                </a:solidFill>
                <a:latin typeface="Arial" panose="020B0604020202020204" pitchFamily="34" charset="0"/>
                <a:cs typeface="Arial" panose="020B0604020202020204" pitchFamily="34" charset="0"/>
              </a:rPr>
              <a:t>Favorecer espacios de debate, </a:t>
            </a:r>
            <a:r>
              <a:rPr lang="es-ES" sz="1200" b="1" dirty="0" smtClean="0">
                <a:solidFill>
                  <a:srgbClr val="E14656"/>
                </a:solidFill>
                <a:latin typeface="Arial" panose="020B0604020202020204" pitchFamily="34" charset="0"/>
                <a:cs typeface="Arial" panose="020B0604020202020204" pitchFamily="34" charset="0"/>
              </a:rPr>
              <a:t>reflexión y acción en torno al </a:t>
            </a:r>
            <a:r>
              <a:rPr lang="es-ES" sz="1200" b="1" dirty="0" err="1" smtClean="0">
                <a:solidFill>
                  <a:srgbClr val="E14656"/>
                </a:solidFill>
                <a:latin typeface="Arial" panose="020B0604020202020204" pitchFamily="34" charset="0"/>
                <a:cs typeface="Arial" panose="020B0604020202020204" pitchFamily="34" charset="0"/>
              </a:rPr>
              <a:t>sinhogarismo</a:t>
            </a:r>
            <a:r>
              <a:rPr lang="es-ES" sz="1200" b="1" dirty="0" smtClean="0">
                <a:solidFill>
                  <a:srgbClr val="E14656"/>
                </a:solidFill>
                <a:latin typeface="Arial" panose="020B0604020202020204" pitchFamily="34" charset="0"/>
                <a:cs typeface="Arial" panose="020B0604020202020204" pitchFamily="34" charset="0"/>
              </a:rPr>
              <a:t> que ponen de relieve esa realidad.</a:t>
            </a:r>
            <a:r>
              <a:rPr lang="es-ES" sz="1200" dirty="0" smtClean="0">
                <a:solidFill>
                  <a:srgbClr val="E14656"/>
                </a:solidFill>
                <a:latin typeface="Arial" panose="020B0604020202020204" pitchFamily="34" charset="0"/>
                <a:cs typeface="Arial" panose="020B0604020202020204" pitchFamily="34" charset="0"/>
              </a:rPr>
              <a:t> </a:t>
            </a:r>
            <a:r>
              <a:rPr lang="es-ES" sz="1200" dirty="0">
                <a:solidFill>
                  <a:schemeClr val="tx1">
                    <a:lumMod val="85000"/>
                    <a:lumOff val="15000"/>
                  </a:schemeClr>
                </a:solidFill>
                <a:latin typeface="Arial" panose="020B0604020202020204" pitchFamily="34" charset="0"/>
                <a:cs typeface="Arial" panose="020B0604020202020204" pitchFamily="34" charset="0"/>
              </a:rPr>
              <a:t/>
            </a:r>
            <a:br>
              <a:rPr lang="es-ES" sz="1200" dirty="0">
                <a:solidFill>
                  <a:schemeClr val="tx1">
                    <a:lumMod val="85000"/>
                    <a:lumOff val="15000"/>
                  </a:schemeClr>
                </a:solidFill>
                <a:latin typeface="Arial" panose="020B0604020202020204" pitchFamily="34" charset="0"/>
                <a:cs typeface="Arial" panose="020B0604020202020204" pitchFamily="34" charset="0"/>
              </a:rPr>
            </a:br>
            <a:endParaRPr lang="es-ES" sz="1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 xmlns:a16="http://schemas.microsoft.com/office/drawing/2014/main" id="{5FB9014B-4E5B-E349-9572-57DF8C1DB86E}"/>
              </a:ext>
            </a:extLst>
          </p:cNvPr>
          <p:cNvPicPr>
            <a:picLocks noChangeAspect="1"/>
          </p:cNvPicPr>
          <p:nvPr/>
        </p:nvPicPr>
        <p:blipFill>
          <a:blip r:embed="rId3"/>
          <a:stretch>
            <a:fillRect/>
          </a:stretch>
        </p:blipFill>
        <p:spPr>
          <a:xfrm>
            <a:off x="1415885" y="42827"/>
            <a:ext cx="139700" cy="1181100"/>
          </a:xfrm>
          <a:prstGeom prst="rect">
            <a:avLst/>
          </a:prstGeom>
        </p:spPr>
      </p:pic>
      <p:pic>
        <p:nvPicPr>
          <p:cNvPr id="24" name="Imagen 23">
            <a:extLst>
              <a:ext uri="{FF2B5EF4-FFF2-40B4-BE49-F238E27FC236}">
                <a16:creationId xmlns="" xmlns:a16="http://schemas.microsoft.com/office/drawing/2014/main" id="{DCED9BB1-A594-6645-8C9F-0BFA097CAB5C}"/>
              </a:ext>
            </a:extLst>
          </p:cNvPr>
          <p:cNvPicPr>
            <a:picLocks noChangeAspect="1"/>
          </p:cNvPicPr>
          <p:nvPr/>
        </p:nvPicPr>
        <p:blipFill>
          <a:blip r:embed="rId4"/>
          <a:stretch>
            <a:fillRect/>
          </a:stretch>
        </p:blipFill>
        <p:spPr>
          <a:xfrm>
            <a:off x="1411040" y="1388845"/>
            <a:ext cx="196779" cy="196779"/>
          </a:xfrm>
          <a:prstGeom prst="rect">
            <a:avLst/>
          </a:prstGeom>
        </p:spPr>
      </p:pic>
      <p:pic>
        <p:nvPicPr>
          <p:cNvPr id="26" name="Imagen 25">
            <a:extLst>
              <a:ext uri="{FF2B5EF4-FFF2-40B4-BE49-F238E27FC236}">
                <a16:creationId xmlns="" xmlns:a16="http://schemas.microsoft.com/office/drawing/2014/main" id="{B10D9515-BDF4-6B4A-9B1E-415152B90C72}"/>
              </a:ext>
            </a:extLst>
          </p:cNvPr>
          <p:cNvPicPr>
            <a:picLocks noChangeAspect="1"/>
          </p:cNvPicPr>
          <p:nvPr/>
        </p:nvPicPr>
        <p:blipFill>
          <a:blip r:embed="rId4"/>
          <a:stretch>
            <a:fillRect/>
          </a:stretch>
        </p:blipFill>
        <p:spPr>
          <a:xfrm>
            <a:off x="1411041" y="1635569"/>
            <a:ext cx="196779" cy="196779"/>
          </a:xfrm>
          <a:prstGeom prst="rect">
            <a:avLst/>
          </a:prstGeom>
        </p:spPr>
      </p:pic>
      <p:pic>
        <p:nvPicPr>
          <p:cNvPr id="27" name="Imagen 26">
            <a:extLst>
              <a:ext uri="{FF2B5EF4-FFF2-40B4-BE49-F238E27FC236}">
                <a16:creationId xmlns="" xmlns:a16="http://schemas.microsoft.com/office/drawing/2014/main" id="{34670F02-FE33-224B-951A-2681CBB1177F}"/>
              </a:ext>
            </a:extLst>
          </p:cNvPr>
          <p:cNvPicPr>
            <a:picLocks noChangeAspect="1"/>
          </p:cNvPicPr>
          <p:nvPr/>
        </p:nvPicPr>
        <p:blipFill>
          <a:blip r:embed="rId4"/>
          <a:stretch>
            <a:fillRect/>
          </a:stretch>
        </p:blipFill>
        <p:spPr>
          <a:xfrm>
            <a:off x="1421033" y="2058387"/>
            <a:ext cx="196779" cy="196779"/>
          </a:xfrm>
          <a:prstGeom prst="rect">
            <a:avLst/>
          </a:prstGeom>
        </p:spPr>
      </p:pic>
      <p:pic>
        <p:nvPicPr>
          <p:cNvPr id="28" name="Imagen 27">
            <a:extLst>
              <a:ext uri="{FF2B5EF4-FFF2-40B4-BE49-F238E27FC236}">
                <a16:creationId xmlns="" xmlns:a16="http://schemas.microsoft.com/office/drawing/2014/main" id="{F0F3CDEE-AB33-1E40-B7B9-267075D6C0CC}"/>
              </a:ext>
            </a:extLst>
          </p:cNvPr>
          <p:cNvPicPr>
            <a:picLocks noChangeAspect="1"/>
          </p:cNvPicPr>
          <p:nvPr/>
        </p:nvPicPr>
        <p:blipFill>
          <a:blip r:embed="rId4"/>
          <a:stretch>
            <a:fillRect/>
          </a:stretch>
        </p:blipFill>
        <p:spPr>
          <a:xfrm>
            <a:off x="1411039" y="2531150"/>
            <a:ext cx="196779" cy="196779"/>
          </a:xfrm>
          <a:prstGeom prst="rect">
            <a:avLst/>
          </a:prstGeom>
        </p:spPr>
      </p:pic>
      <p:pic>
        <p:nvPicPr>
          <p:cNvPr id="29" name="Imagen 28">
            <a:extLst>
              <a:ext uri="{FF2B5EF4-FFF2-40B4-BE49-F238E27FC236}">
                <a16:creationId xmlns="" xmlns:a16="http://schemas.microsoft.com/office/drawing/2014/main" id="{9C5F1424-7743-DA42-BB3E-6C229628E561}"/>
              </a:ext>
            </a:extLst>
          </p:cNvPr>
          <p:cNvPicPr>
            <a:picLocks noChangeAspect="1"/>
          </p:cNvPicPr>
          <p:nvPr/>
        </p:nvPicPr>
        <p:blipFill>
          <a:blip r:embed="rId4"/>
          <a:stretch>
            <a:fillRect/>
          </a:stretch>
        </p:blipFill>
        <p:spPr>
          <a:xfrm>
            <a:off x="1401381" y="2969522"/>
            <a:ext cx="196779" cy="196779"/>
          </a:xfrm>
          <a:prstGeom prst="rect">
            <a:avLst/>
          </a:prstGeom>
        </p:spPr>
      </p:pic>
      <p:pic>
        <p:nvPicPr>
          <p:cNvPr id="30" name="Imagen 29">
            <a:extLst>
              <a:ext uri="{FF2B5EF4-FFF2-40B4-BE49-F238E27FC236}">
                <a16:creationId xmlns="" xmlns:a16="http://schemas.microsoft.com/office/drawing/2014/main" id="{D1265782-6B05-8547-9263-6B2D3C77946C}"/>
              </a:ext>
            </a:extLst>
          </p:cNvPr>
          <p:cNvPicPr>
            <a:picLocks noChangeAspect="1"/>
          </p:cNvPicPr>
          <p:nvPr/>
        </p:nvPicPr>
        <p:blipFill>
          <a:blip r:embed="rId4"/>
          <a:stretch>
            <a:fillRect/>
          </a:stretch>
        </p:blipFill>
        <p:spPr>
          <a:xfrm>
            <a:off x="1408258" y="3409536"/>
            <a:ext cx="196779" cy="196779"/>
          </a:xfrm>
          <a:prstGeom prst="rect">
            <a:avLst/>
          </a:prstGeom>
        </p:spPr>
      </p:pic>
      <p:pic>
        <p:nvPicPr>
          <p:cNvPr id="31" name="Imagen 30">
            <a:extLst>
              <a:ext uri="{FF2B5EF4-FFF2-40B4-BE49-F238E27FC236}">
                <a16:creationId xmlns="" xmlns:a16="http://schemas.microsoft.com/office/drawing/2014/main" id="{A98D1C63-0267-C145-A005-2C163AB87D2C}"/>
              </a:ext>
            </a:extLst>
          </p:cNvPr>
          <p:cNvPicPr>
            <a:picLocks noChangeAspect="1"/>
          </p:cNvPicPr>
          <p:nvPr/>
        </p:nvPicPr>
        <p:blipFill>
          <a:blip r:embed="rId4"/>
          <a:stretch>
            <a:fillRect/>
          </a:stretch>
        </p:blipFill>
        <p:spPr>
          <a:xfrm>
            <a:off x="1431024" y="3847908"/>
            <a:ext cx="196779" cy="196779"/>
          </a:xfrm>
          <a:prstGeom prst="rect">
            <a:avLst/>
          </a:prstGeom>
        </p:spPr>
      </p:pic>
      <p:pic>
        <p:nvPicPr>
          <p:cNvPr id="2" name="Imagen 1"/>
          <p:cNvPicPr>
            <a:picLocks noChangeAspect="1"/>
          </p:cNvPicPr>
          <p:nvPr/>
        </p:nvPicPr>
        <p:blipFill>
          <a:blip r:embed="rId5"/>
          <a:stretch>
            <a:fillRect/>
          </a:stretch>
        </p:blipFill>
        <p:spPr>
          <a:xfrm>
            <a:off x="8484074" y="4522392"/>
            <a:ext cx="597460" cy="597460"/>
          </a:xfrm>
          <a:prstGeom prst="rect">
            <a:avLst/>
          </a:prstGeom>
        </p:spPr>
      </p:pic>
    </p:spTree>
    <p:extLst>
      <p:ext uri="{BB962C8B-B14F-4D97-AF65-F5344CB8AC3E}">
        <p14:creationId xmlns:p14="http://schemas.microsoft.com/office/powerpoint/2010/main" val="3585932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 xmlns:a16="http://schemas.microsoft.com/office/drawing/2014/main" id="{8B4DF98F-E6F0-B14A-B5E9-2960B58E6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4279" y="3868933"/>
            <a:ext cx="1267881" cy="1267881"/>
          </a:xfrm>
          <a:prstGeom prst="rect">
            <a:avLst/>
          </a:prstGeom>
        </p:spPr>
      </p:pic>
      <p:sp>
        <p:nvSpPr>
          <p:cNvPr id="9" name="Marcador de pie de página 3">
            <a:extLst>
              <a:ext uri="{FF2B5EF4-FFF2-40B4-BE49-F238E27FC236}">
                <a16:creationId xmlns="" xmlns:a16="http://schemas.microsoft.com/office/drawing/2014/main" id="{7AD45FE7-7C56-F247-9085-C44639014608}"/>
              </a:ext>
            </a:extLst>
          </p:cNvPr>
          <p:cNvSpPr txBox="1">
            <a:spLocks/>
          </p:cNvSpPr>
          <p:nvPr/>
        </p:nvSpPr>
        <p:spPr>
          <a:xfrm>
            <a:off x="5919234"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 r="645" b="14429"/>
          <a:stretch/>
        </p:blipFill>
        <p:spPr>
          <a:xfrm>
            <a:off x="223684" y="405890"/>
            <a:ext cx="3963856" cy="4195985"/>
          </a:xfrm>
          <a:prstGeom prst="rect">
            <a:avLst/>
          </a:prstGeom>
        </p:spPr>
      </p:pic>
      <p:sp>
        <p:nvSpPr>
          <p:cNvPr id="4" name="CuadroTexto 3"/>
          <p:cNvSpPr txBox="1"/>
          <p:nvPr/>
        </p:nvSpPr>
        <p:spPr>
          <a:xfrm>
            <a:off x="4507257" y="119685"/>
            <a:ext cx="4098344" cy="3477875"/>
          </a:xfrm>
          <a:prstGeom prst="rect">
            <a:avLst/>
          </a:prstGeom>
          <a:noFill/>
        </p:spPr>
        <p:txBody>
          <a:bodyPr wrap="square" rtlCol="0">
            <a:spAutoFit/>
          </a:bodyPr>
          <a:lstStyle/>
          <a:p>
            <a:endParaRPr lang="es-ES" sz="2200" dirty="0" smtClean="0">
              <a:solidFill>
                <a:schemeClr val="bg2">
                  <a:lumMod val="25000"/>
                </a:schemeClr>
              </a:solidFill>
              <a:latin typeface="Arial" panose="020B0604020202020204" pitchFamily="34" charset="0"/>
              <a:cs typeface="Arial" panose="020B0604020202020204" pitchFamily="34" charset="0"/>
            </a:endParaRPr>
          </a:p>
          <a:p>
            <a:r>
              <a:rPr lang="es-ES" sz="2200" b="1" dirty="0" smtClean="0">
                <a:solidFill>
                  <a:schemeClr val="bg2">
                    <a:lumMod val="25000"/>
                  </a:schemeClr>
                </a:solidFill>
                <a:latin typeface="Arial" panose="020B0604020202020204" pitchFamily="34" charset="0"/>
                <a:cs typeface="Arial" panose="020B0604020202020204" pitchFamily="34" charset="0"/>
              </a:rPr>
              <a:t>Sin </a:t>
            </a:r>
            <a:r>
              <a:rPr lang="es-ES" sz="2200" b="1" dirty="0">
                <a:solidFill>
                  <a:schemeClr val="bg2">
                    <a:lumMod val="25000"/>
                  </a:schemeClr>
                </a:solidFill>
                <a:latin typeface="Arial" panose="020B0604020202020204" pitchFamily="34" charset="0"/>
                <a:cs typeface="Arial" panose="020B0604020202020204" pitchFamily="34" charset="0"/>
              </a:rPr>
              <a:t>hogar pero con sueños… </a:t>
            </a:r>
            <a:endParaRPr lang="es-ES" sz="2200" b="1" dirty="0" smtClean="0">
              <a:solidFill>
                <a:schemeClr val="bg2">
                  <a:lumMod val="25000"/>
                </a:schemeClr>
              </a:solidFill>
              <a:latin typeface="Arial" panose="020B0604020202020204" pitchFamily="34" charset="0"/>
              <a:cs typeface="Arial" panose="020B0604020202020204" pitchFamily="34" charset="0"/>
            </a:endParaRPr>
          </a:p>
          <a:p>
            <a:endParaRPr lang="es-ES" sz="2200" b="1" dirty="0">
              <a:solidFill>
                <a:schemeClr val="bg2">
                  <a:lumMod val="25000"/>
                </a:schemeClr>
              </a:solidFill>
              <a:latin typeface="Arial" panose="020B0604020202020204" pitchFamily="34" charset="0"/>
              <a:cs typeface="Arial" panose="020B0604020202020204" pitchFamily="34" charset="0"/>
            </a:endParaRPr>
          </a:p>
          <a:p>
            <a:r>
              <a:rPr lang="es-ES" sz="2200" b="1" dirty="0" smtClean="0">
                <a:solidFill>
                  <a:schemeClr val="bg2">
                    <a:lumMod val="25000"/>
                  </a:schemeClr>
                </a:solidFill>
                <a:latin typeface="Arial" panose="020B0604020202020204" pitchFamily="34" charset="0"/>
                <a:cs typeface="Arial" panose="020B0604020202020204" pitchFamily="34" charset="0"/>
              </a:rPr>
              <a:t>y </a:t>
            </a:r>
            <a:r>
              <a:rPr lang="es-ES" sz="2200" b="1" dirty="0">
                <a:solidFill>
                  <a:schemeClr val="bg2">
                    <a:lumMod val="25000"/>
                  </a:schemeClr>
                </a:solidFill>
                <a:latin typeface="Arial" panose="020B0604020202020204" pitchFamily="34" charset="0"/>
                <a:cs typeface="Arial" panose="020B0604020202020204" pitchFamily="34" charset="0"/>
              </a:rPr>
              <a:t>tú </a:t>
            </a:r>
            <a:r>
              <a:rPr lang="es-ES" sz="2200" b="1" dirty="0" smtClean="0">
                <a:solidFill>
                  <a:schemeClr val="bg2">
                    <a:lumMod val="25000"/>
                  </a:schemeClr>
                </a:solidFill>
                <a:latin typeface="Arial" panose="020B0604020202020204" pitchFamily="34" charset="0"/>
                <a:cs typeface="Arial" panose="020B0604020202020204" pitchFamily="34" charset="0"/>
              </a:rPr>
              <a:t> </a:t>
            </a:r>
            <a:r>
              <a:rPr lang="es-ES" sz="2200" dirty="0" smtClean="0">
                <a:solidFill>
                  <a:schemeClr val="bg2">
                    <a:lumMod val="25000"/>
                  </a:schemeClr>
                </a:solidFill>
                <a:latin typeface="Arial" panose="020B0604020202020204" pitchFamily="34" charset="0"/>
                <a:cs typeface="Arial" panose="020B0604020202020204" pitchFamily="34" charset="0"/>
              </a:rPr>
              <a:t>(con tu apoyo, tu respeto, tu mirada desde la empatía,</a:t>
            </a:r>
          </a:p>
          <a:p>
            <a:r>
              <a:rPr lang="es-ES" sz="2200" dirty="0" smtClean="0">
                <a:solidFill>
                  <a:schemeClr val="bg2">
                    <a:lumMod val="25000"/>
                  </a:schemeClr>
                </a:solidFill>
                <a:latin typeface="Arial" panose="020B0604020202020204" pitchFamily="34" charset="0"/>
                <a:cs typeface="Arial" panose="020B0604020202020204" pitchFamily="34" charset="0"/>
              </a:rPr>
              <a:t>tu comprensión y confianza, </a:t>
            </a:r>
          </a:p>
          <a:p>
            <a:r>
              <a:rPr lang="es-ES" sz="2200" dirty="0" smtClean="0">
                <a:solidFill>
                  <a:schemeClr val="bg2">
                    <a:lumMod val="25000"/>
                  </a:schemeClr>
                </a:solidFill>
                <a:latin typeface="Arial" panose="020B0604020202020204" pitchFamily="34" charset="0"/>
                <a:cs typeface="Arial" panose="020B0604020202020204" pitchFamily="34" charset="0"/>
              </a:rPr>
              <a:t>tu denuncia,</a:t>
            </a:r>
          </a:p>
          <a:p>
            <a:r>
              <a:rPr lang="es-ES" sz="2200" dirty="0">
                <a:solidFill>
                  <a:schemeClr val="bg2">
                    <a:lumMod val="25000"/>
                  </a:schemeClr>
                </a:solidFill>
                <a:latin typeface="Arial" panose="020B0604020202020204" pitchFamily="34" charset="0"/>
                <a:cs typeface="Arial" panose="020B0604020202020204" pitchFamily="34" charset="0"/>
              </a:rPr>
              <a:t>t</a:t>
            </a:r>
            <a:r>
              <a:rPr lang="es-ES" sz="2200" dirty="0" smtClean="0">
                <a:solidFill>
                  <a:schemeClr val="bg2">
                    <a:lumMod val="25000"/>
                  </a:schemeClr>
                </a:solidFill>
                <a:latin typeface="Arial" panose="020B0604020202020204" pitchFamily="34" charset="0"/>
                <a:cs typeface="Arial" panose="020B0604020202020204" pitchFamily="34" charset="0"/>
              </a:rPr>
              <a:t>u cercanía y humanidad…) </a:t>
            </a:r>
            <a:r>
              <a:rPr lang="es-ES" sz="2200" b="1" dirty="0" smtClean="0">
                <a:solidFill>
                  <a:schemeClr val="bg2">
                    <a:lumMod val="25000"/>
                  </a:schemeClr>
                </a:solidFill>
                <a:latin typeface="Arial" panose="020B0604020202020204" pitchFamily="34" charset="0"/>
                <a:cs typeface="Arial" panose="020B0604020202020204" pitchFamily="34" charset="0"/>
              </a:rPr>
              <a:t>puedes </a:t>
            </a:r>
            <a:r>
              <a:rPr lang="es-ES" sz="2200" b="1" dirty="0">
                <a:solidFill>
                  <a:schemeClr val="bg2">
                    <a:lumMod val="25000"/>
                  </a:schemeClr>
                </a:solidFill>
                <a:latin typeface="Arial" panose="020B0604020202020204" pitchFamily="34" charset="0"/>
                <a:cs typeface="Arial" panose="020B0604020202020204" pitchFamily="34" charset="0"/>
              </a:rPr>
              <a:t>ser parte del cambio que los haga </a:t>
            </a:r>
            <a:r>
              <a:rPr lang="es-ES" sz="2200" b="1" dirty="0" smtClean="0">
                <a:solidFill>
                  <a:schemeClr val="bg2">
                    <a:lumMod val="25000"/>
                  </a:schemeClr>
                </a:solidFill>
                <a:latin typeface="Arial" panose="020B0604020202020204" pitchFamily="34" charset="0"/>
                <a:cs typeface="Arial" panose="020B0604020202020204" pitchFamily="34" charset="0"/>
              </a:rPr>
              <a:t>realidad.</a:t>
            </a:r>
            <a:endParaRPr lang="es-ES" sz="2200" dirty="0">
              <a:solidFill>
                <a:schemeClr val="bg2">
                  <a:lumMod val="25000"/>
                </a:schemeClr>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9666" y="4136093"/>
            <a:ext cx="3882825" cy="733563"/>
          </a:xfrm>
          <a:prstGeom prst="rect">
            <a:avLst/>
          </a:prstGeom>
        </p:spPr>
      </p:pic>
    </p:spTree>
    <p:extLst>
      <p:ext uri="{BB962C8B-B14F-4D97-AF65-F5344CB8AC3E}">
        <p14:creationId xmlns:p14="http://schemas.microsoft.com/office/powerpoint/2010/main" val="213103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 xmlns:a16="http://schemas.microsoft.com/office/drawing/2014/main" id="{CF19153F-1138-1F43-B7C6-890E7DDF6853}"/>
              </a:ext>
            </a:extLst>
          </p:cNvPr>
          <p:cNvSpPr txBox="1"/>
          <p:nvPr/>
        </p:nvSpPr>
        <p:spPr>
          <a:xfrm>
            <a:off x="3520119" y="370999"/>
            <a:ext cx="5247866" cy="1938992"/>
          </a:xfrm>
          <a:prstGeom prst="rect">
            <a:avLst/>
          </a:prstGeom>
          <a:noFill/>
        </p:spPr>
        <p:txBody>
          <a:bodyPr wrap="square" rtlCol="0">
            <a:spAutoFit/>
          </a:bodyPr>
          <a:lstStyle/>
          <a:p>
            <a:pPr algn="just"/>
            <a:r>
              <a:rPr lang="es-ES" sz="1200" dirty="0">
                <a:solidFill>
                  <a:schemeClr val="tx1">
                    <a:lumMod val="85000"/>
                    <a:lumOff val="15000"/>
                  </a:schemeClr>
                </a:solidFill>
                <a:latin typeface="Arial" panose="020B0604020202020204" pitchFamily="34" charset="0"/>
                <a:cs typeface="Arial" panose="020B0604020202020204" pitchFamily="34" charset="0"/>
              </a:rPr>
              <a:t>El </a:t>
            </a:r>
            <a:r>
              <a:rPr lang="es-ES" sz="1200" dirty="0" err="1">
                <a:solidFill>
                  <a:schemeClr val="tx1">
                    <a:lumMod val="85000"/>
                    <a:lumOff val="15000"/>
                  </a:schemeClr>
                </a:solidFill>
                <a:latin typeface="Arial" panose="020B0604020202020204" pitchFamily="34" charset="0"/>
                <a:cs typeface="Arial" panose="020B0604020202020204" pitchFamily="34" charset="0"/>
              </a:rPr>
              <a:t>sinhogarismo</a:t>
            </a:r>
            <a:r>
              <a:rPr lang="es-ES" sz="1200" dirty="0">
                <a:solidFill>
                  <a:schemeClr val="tx1">
                    <a:lumMod val="85000"/>
                    <a:lumOff val="15000"/>
                  </a:schemeClr>
                </a:solidFill>
                <a:latin typeface="Arial" panose="020B0604020202020204" pitchFamily="34" charset="0"/>
                <a:cs typeface="Arial" panose="020B0604020202020204" pitchFamily="34" charset="0"/>
              </a:rPr>
              <a:t> no es solo una falta de techo, sino también una ruptura de vínculos, de derechos y de dignidad. </a:t>
            </a:r>
            <a:endParaRPr lang="es-ES" sz="1200"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es-ES" sz="1200" dirty="0" smtClean="0">
              <a:solidFill>
                <a:schemeClr val="tx1">
                  <a:lumMod val="85000"/>
                  <a:lumOff val="15000"/>
                </a:schemeClr>
              </a:solidFill>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Las </a:t>
            </a:r>
            <a:r>
              <a:rPr lang="es-ES" sz="1200" dirty="0">
                <a:latin typeface="Arial" panose="020B0604020202020204" pitchFamily="34" charset="0"/>
                <a:cs typeface="Arial" panose="020B0604020202020204" pitchFamily="34" charset="0"/>
              </a:rPr>
              <a:t>personas sin hogar no solo necesitan </a:t>
            </a:r>
            <a:r>
              <a:rPr lang="es-ES" sz="1200" b="1" dirty="0">
                <a:latin typeface="Arial" panose="020B0604020202020204" pitchFamily="34" charset="0"/>
                <a:cs typeface="Arial" panose="020B0604020202020204" pitchFamily="34" charset="0"/>
              </a:rPr>
              <a:t>derechos garantizados</a:t>
            </a:r>
            <a:r>
              <a:rPr lang="es-ES" sz="1200" dirty="0">
                <a:latin typeface="Arial" panose="020B0604020202020204" pitchFamily="34" charset="0"/>
                <a:cs typeface="Arial" panose="020B0604020202020204" pitchFamily="34" charset="0"/>
              </a:rPr>
              <a:t>, también necesitan </a:t>
            </a:r>
            <a:r>
              <a:rPr lang="es-ES" sz="1200" b="1" dirty="0">
                <a:latin typeface="Arial" panose="020B0604020202020204" pitchFamily="34" charset="0"/>
                <a:cs typeface="Arial" panose="020B0604020202020204" pitchFamily="34" charset="0"/>
              </a:rPr>
              <a:t>vínculos humanos</a:t>
            </a:r>
            <a:r>
              <a:rPr lang="es-ES" sz="1200" dirty="0">
                <a:latin typeface="Arial" panose="020B0604020202020204" pitchFamily="34" charset="0"/>
                <a:cs typeface="Arial" panose="020B0604020202020204" pitchFamily="34" charset="0"/>
              </a:rPr>
              <a:t> que les recuerden que todavía pertenecen, que aún </a:t>
            </a:r>
            <a:r>
              <a:rPr lang="es-ES" sz="1200" b="1" dirty="0">
                <a:latin typeface="Arial" panose="020B0604020202020204" pitchFamily="34" charset="0"/>
                <a:cs typeface="Arial" panose="020B0604020202020204" pitchFamily="34" charset="0"/>
              </a:rPr>
              <a:t>forman parte</a:t>
            </a:r>
            <a:r>
              <a:rPr lang="es-ES" sz="1200" dirty="0">
                <a:latin typeface="Arial" panose="020B0604020202020204" pitchFamily="34" charset="0"/>
                <a:cs typeface="Arial" panose="020B0604020202020204" pitchFamily="34" charset="0"/>
              </a:rPr>
              <a:t>. </a:t>
            </a:r>
            <a:endParaRPr lang="es-ES" sz="1200" dirty="0" smtClean="0">
              <a:latin typeface="Arial" panose="020B0604020202020204" pitchFamily="34" charset="0"/>
              <a:cs typeface="Arial" panose="020B0604020202020204" pitchFamily="34" charset="0"/>
            </a:endParaRPr>
          </a:p>
          <a:p>
            <a:pPr algn="just"/>
            <a:endParaRPr lang="es-ES" sz="1200" dirty="0" smtClean="0">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La </a:t>
            </a:r>
            <a:r>
              <a:rPr lang="es-ES" sz="1200" dirty="0">
                <a:latin typeface="Arial" panose="020B0604020202020204" pitchFamily="34" charset="0"/>
                <a:cs typeface="Arial" panose="020B0604020202020204" pitchFamily="34" charset="0"/>
              </a:rPr>
              <a:t>campaña nos propone </a:t>
            </a:r>
            <a:r>
              <a:rPr lang="es-ES" sz="1200" b="1" dirty="0">
                <a:latin typeface="Arial" panose="020B0604020202020204" pitchFamily="34" charset="0"/>
                <a:cs typeface="Arial" panose="020B0604020202020204" pitchFamily="34" charset="0"/>
              </a:rPr>
              <a:t>vincularnos </a:t>
            </a:r>
            <a:r>
              <a:rPr lang="es-ES" sz="1200" dirty="0">
                <a:latin typeface="Arial" panose="020B0604020202020204" pitchFamily="34" charset="0"/>
                <a:cs typeface="Arial" panose="020B0604020202020204" pitchFamily="34" charset="0"/>
              </a:rPr>
              <a:t>para crear un espacio donde poder descansar sin miedo. Porque un vínculo es mucho más que un recurso: </a:t>
            </a:r>
            <a:r>
              <a:rPr lang="es-ES" sz="1200" b="1" dirty="0">
                <a:latin typeface="Arial" panose="020B0604020202020204" pitchFamily="34" charset="0"/>
                <a:cs typeface="Arial" panose="020B0604020202020204" pitchFamily="34" charset="0"/>
              </a:rPr>
              <a:t>es una relación que cura</a:t>
            </a:r>
            <a:endParaRPr lang="es-ES" sz="1200" b="1" i="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 xmlns:a16="http://schemas.microsoft.com/office/drawing/2014/main" id="{3AF7A5BC-6E2D-3F40-9347-1E6E10B67168}"/>
              </a:ext>
            </a:extLst>
          </p:cNvPr>
          <p:cNvPicPr>
            <a:picLocks noChangeAspect="1"/>
          </p:cNvPicPr>
          <p:nvPr/>
        </p:nvPicPr>
        <p:blipFill>
          <a:blip r:embed="rId2"/>
          <a:stretch>
            <a:fillRect/>
          </a:stretch>
        </p:blipFill>
        <p:spPr>
          <a:xfrm rot="10800000">
            <a:off x="4545578" y="2968859"/>
            <a:ext cx="279400" cy="279400"/>
          </a:xfrm>
          <a:prstGeom prst="rect">
            <a:avLst/>
          </a:prstGeom>
        </p:spPr>
      </p:pic>
      <p:pic>
        <p:nvPicPr>
          <p:cNvPr id="9" name="Imagen 8">
            <a:extLst>
              <a:ext uri="{FF2B5EF4-FFF2-40B4-BE49-F238E27FC236}">
                <a16:creationId xmlns="" xmlns:a16="http://schemas.microsoft.com/office/drawing/2014/main" id="{4C76781B-52F8-8944-8076-21285004B5C0}"/>
              </a:ext>
            </a:extLst>
          </p:cNvPr>
          <p:cNvPicPr>
            <a:picLocks noChangeAspect="1"/>
          </p:cNvPicPr>
          <p:nvPr/>
        </p:nvPicPr>
        <p:blipFill>
          <a:blip r:embed="rId3"/>
          <a:stretch>
            <a:fillRect/>
          </a:stretch>
        </p:blipFill>
        <p:spPr>
          <a:xfrm>
            <a:off x="3078691" y="519664"/>
            <a:ext cx="211759" cy="1790327"/>
          </a:xfrm>
          <a:prstGeom prst="rect">
            <a:avLst/>
          </a:prstGeom>
        </p:spPr>
      </p:pic>
      <p:sp>
        <p:nvSpPr>
          <p:cNvPr id="11" name="Marcador de pie de página 3">
            <a:extLst>
              <a:ext uri="{FF2B5EF4-FFF2-40B4-BE49-F238E27FC236}">
                <a16:creationId xmlns="" xmlns:a16="http://schemas.microsoft.com/office/drawing/2014/main" id="{AB654A48-01F6-A94A-869E-63D7E71C1754}"/>
              </a:ext>
            </a:extLst>
          </p:cNvPr>
          <p:cNvSpPr txBox="1">
            <a:spLocks/>
          </p:cNvSpPr>
          <p:nvPr/>
        </p:nvSpPr>
        <p:spPr>
          <a:xfrm>
            <a:off x="5912367"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2" name="Imagen 1"/>
          <p:cNvPicPr>
            <a:picLocks noChangeAspect="1"/>
          </p:cNvPicPr>
          <p:nvPr/>
        </p:nvPicPr>
        <p:blipFill>
          <a:blip r:embed="rId4"/>
          <a:stretch>
            <a:fillRect/>
          </a:stretch>
        </p:blipFill>
        <p:spPr>
          <a:xfrm>
            <a:off x="8546540" y="4546040"/>
            <a:ext cx="597460" cy="597460"/>
          </a:xfrm>
          <a:prstGeom prst="rect">
            <a:avLst/>
          </a:prstGeom>
        </p:spPr>
      </p:pic>
      <p:pic>
        <p:nvPicPr>
          <p:cNvPr id="3" name="Imagen 2"/>
          <p:cNvPicPr>
            <a:picLocks noChangeAspect="1"/>
          </p:cNvPicPr>
          <p:nvPr/>
        </p:nvPicPr>
        <p:blipFill>
          <a:blip r:embed="rId5"/>
          <a:stretch>
            <a:fillRect/>
          </a:stretch>
        </p:blipFill>
        <p:spPr>
          <a:xfrm>
            <a:off x="1121699" y="165900"/>
            <a:ext cx="1956992" cy="1956992"/>
          </a:xfrm>
          <a:prstGeom prst="rect">
            <a:avLst/>
          </a:prstGeom>
        </p:spPr>
      </p:pic>
      <p:sp>
        <p:nvSpPr>
          <p:cNvPr id="4" name="Rectángulo 3"/>
          <p:cNvSpPr/>
          <p:nvPr/>
        </p:nvSpPr>
        <p:spPr>
          <a:xfrm>
            <a:off x="1084178" y="2673778"/>
            <a:ext cx="3543342" cy="590162"/>
          </a:xfrm>
          <a:prstGeom prst="rect">
            <a:avLst/>
          </a:prstGeom>
        </p:spPr>
        <p:txBody>
          <a:bodyPr wrap="none">
            <a:spAutoFit/>
          </a:bodyPr>
          <a:lstStyle/>
          <a:p>
            <a:pPr lvl="0" algn="just">
              <a:lnSpc>
                <a:spcPct val="107000"/>
              </a:lnSpc>
              <a:spcAft>
                <a:spcPts val="800"/>
              </a:spcAft>
            </a:pPr>
            <a:r>
              <a:rPr lang="es-ES" sz="1200" b="1" dirty="0">
                <a:latin typeface="Calibri" panose="020F0502020204030204" pitchFamily="34" charset="0"/>
                <a:ea typeface="Calibri" panose="020F0502020204030204" pitchFamily="34" charset="0"/>
                <a:cs typeface="Arial" panose="020B0604020202020204" pitchFamily="34" charset="0"/>
              </a:rPr>
              <a:t>LA ALMOHADA. Canción “ALMOHADAS DE ASFALTO</a:t>
            </a:r>
            <a:r>
              <a:rPr lang="es-ES" sz="1200" b="1" dirty="0" smtClean="0">
                <a:latin typeface="Calibri" panose="020F0502020204030204" pitchFamily="34" charset="0"/>
                <a:ea typeface="Calibri" panose="020F0502020204030204" pitchFamily="34" charset="0"/>
                <a:cs typeface="Arial" panose="020B0604020202020204" pitchFamily="34" charset="0"/>
              </a:rPr>
              <a:t>”</a:t>
            </a:r>
          </a:p>
          <a:p>
            <a:pPr lvl="0" algn="just">
              <a:lnSpc>
                <a:spcPct val="107000"/>
              </a:lnSpc>
              <a:spcAft>
                <a:spcPts val="800"/>
              </a:spcAft>
            </a:pPr>
            <a:r>
              <a:rPr lang="es-ES" sz="1200" b="1" dirty="0" smtClean="0">
                <a:latin typeface="Calibri" panose="020F0502020204030204" pitchFamily="34" charset="0"/>
                <a:ea typeface="Calibri" panose="020F0502020204030204" pitchFamily="34" charset="0"/>
                <a:cs typeface="Arial" panose="020B0604020202020204" pitchFamily="34" charset="0"/>
              </a:rPr>
              <a:t>[* Link a la canción]</a:t>
            </a:r>
            <a:endParaRPr lang="es-ES" sz="105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3607" y="2569114"/>
            <a:ext cx="3542933" cy="2365035"/>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723" y="3572191"/>
            <a:ext cx="2990850" cy="1200150"/>
          </a:xfrm>
          <a:prstGeom prst="rect">
            <a:avLst/>
          </a:prstGeom>
        </p:spPr>
      </p:pic>
    </p:spTree>
    <p:extLst>
      <p:ext uri="{BB962C8B-B14F-4D97-AF65-F5344CB8AC3E}">
        <p14:creationId xmlns:p14="http://schemas.microsoft.com/office/powerpoint/2010/main" val="3213137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 xmlns:a16="http://schemas.microsoft.com/office/drawing/2014/main" id="{08D6EA07-D5C3-E24B-A69C-47C173569DB8}"/>
              </a:ext>
            </a:extLst>
          </p:cNvPr>
          <p:cNvSpPr txBox="1"/>
          <p:nvPr/>
        </p:nvSpPr>
        <p:spPr>
          <a:xfrm>
            <a:off x="3432137" y="492544"/>
            <a:ext cx="5252893" cy="4524315"/>
          </a:xfrm>
          <a:prstGeom prst="rect">
            <a:avLst/>
          </a:prstGeom>
          <a:noFill/>
        </p:spPr>
        <p:txBody>
          <a:bodyPr wrap="square" rtlCol="0">
            <a:spAutoFit/>
          </a:bodyPr>
          <a:lstStyle/>
          <a:p>
            <a:r>
              <a:rPr lang="es-ES" sz="1200" b="1" dirty="0">
                <a:solidFill>
                  <a:srgbClr val="CF112D"/>
                </a:solidFill>
                <a:latin typeface="Arial" panose="020B0604020202020204" pitchFamily="34" charset="0"/>
                <a:cs typeface="Arial" panose="020B0604020202020204" pitchFamily="34" charset="0"/>
              </a:rPr>
              <a:t>SENSIBILIZAR y SENSIBILIZARNOS</a:t>
            </a:r>
            <a:r>
              <a:rPr lang="es-ES" sz="1200" dirty="0">
                <a:solidFill>
                  <a:schemeClr val="tx1">
                    <a:lumMod val="85000"/>
                    <a:lumOff val="15000"/>
                  </a:schemeClr>
                </a:solidFill>
                <a:latin typeface="Arial" panose="020B0604020202020204" pitchFamily="34" charset="0"/>
                <a:cs typeface="Arial" panose="020B0604020202020204" pitchFamily="34" charset="0"/>
              </a:rPr>
              <a:t>, a la sociedad en general, Administraciones, medios de comunicación, profesionales, personas voluntarias, comunidad cristiana, etc., sobre la realidad de las personas </a:t>
            </a:r>
          </a:p>
          <a:p>
            <a:r>
              <a:rPr lang="es-ES" sz="1200" dirty="0">
                <a:solidFill>
                  <a:schemeClr val="tx1">
                    <a:lumMod val="85000"/>
                    <a:lumOff val="15000"/>
                  </a:schemeClr>
                </a:solidFill>
                <a:latin typeface="Arial" panose="020B0604020202020204" pitchFamily="34" charset="0"/>
                <a:cs typeface="Arial" panose="020B0604020202020204" pitchFamily="34" charset="0"/>
              </a:rPr>
              <a:t>en situación de sin hogar. Invitar a adoptar una mirada de dignidad </a:t>
            </a:r>
          </a:p>
          <a:p>
            <a:r>
              <a:rPr lang="es-ES" sz="1200" dirty="0">
                <a:solidFill>
                  <a:schemeClr val="tx1">
                    <a:lumMod val="85000"/>
                    <a:lumOff val="15000"/>
                  </a:schemeClr>
                </a:solidFill>
                <a:latin typeface="Arial" panose="020B0604020202020204" pitchFamily="34" charset="0"/>
                <a:cs typeface="Arial" panose="020B0604020202020204" pitchFamily="34" charset="0"/>
              </a:rPr>
              <a:t>y de derechos humanos que facilite la compresión y acercamiento </a:t>
            </a:r>
          </a:p>
          <a:p>
            <a:r>
              <a:rPr lang="es-ES" sz="1200" dirty="0">
                <a:solidFill>
                  <a:schemeClr val="tx1">
                    <a:lumMod val="85000"/>
                    <a:lumOff val="15000"/>
                  </a:schemeClr>
                </a:solidFill>
                <a:latin typeface="Arial" panose="020B0604020202020204" pitchFamily="34" charset="0"/>
                <a:cs typeface="Arial" panose="020B0604020202020204" pitchFamily="34" charset="0"/>
              </a:rPr>
              <a:t>a la realidad de estas personas.</a:t>
            </a:r>
          </a:p>
          <a:p>
            <a:endParaRPr lang="es-ES" sz="1200" dirty="0">
              <a:solidFill>
                <a:schemeClr val="tx1">
                  <a:lumMod val="85000"/>
                  <a:lumOff val="15000"/>
                </a:schemeClr>
              </a:solidFill>
              <a:latin typeface="Arial" panose="020B0604020202020204" pitchFamily="34" charset="0"/>
              <a:cs typeface="Arial" panose="020B0604020202020204" pitchFamily="34" charset="0"/>
            </a:endParaRPr>
          </a:p>
          <a:p>
            <a:r>
              <a:rPr lang="es-ES" sz="1200" b="1" dirty="0">
                <a:solidFill>
                  <a:srgbClr val="CF112D"/>
                </a:solidFill>
                <a:latin typeface="Arial" panose="020B0604020202020204" pitchFamily="34" charset="0"/>
                <a:cs typeface="Arial" panose="020B0604020202020204" pitchFamily="34" charset="0"/>
              </a:rPr>
              <a:t>DENUNCIAR</a:t>
            </a:r>
            <a:r>
              <a:rPr lang="es-ES" sz="1200" dirty="0">
                <a:solidFill>
                  <a:schemeClr val="tx1">
                    <a:lumMod val="85000"/>
                    <a:lumOff val="15000"/>
                  </a:schemeClr>
                </a:solidFill>
                <a:latin typeface="Arial" panose="020B0604020202020204" pitchFamily="34" charset="0"/>
                <a:cs typeface="Arial" panose="020B0604020202020204" pitchFamily="34" charset="0"/>
              </a:rPr>
              <a:t> y cuestionar el modelo socioeconómico actual, generador </a:t>
            </a:r>
          </a:p>
          <a:p>
            <a:r>
              <a:rPr lang="es-ES" sz="1200" dirty="0">
                <a:solidFill>
                  <a:schemeClr val="tx1">
                    <a:lumMod val="85000"/>
                    <a:lumOff val="15000"/>
                  </a:schemeClr>
                </a:solidFill>
                <a:latin typeface="Arial" panose="020B0604020202020204" pitchFamily="34" charset="0"/>
                <a:cs typeface="Arial" panose="020B0604020202020204" pitchFamily="34" charset="0"/>
              </a:rPr>
              <a:t>de descarte y expulsiones, así como hechos concretos que ocurran </a:t>
            </a:r>
          </a:p>
          <a:p>
            <a:r>
              <a:rPr lang="es-ES" sz="1200" dirty="0">
                <a:solidFill>
                  <a:schemeClr val="tx1">
                    <a:lumMod val="85000"/>
                    <a:lumOff val="15000"/>
                  </a:schemeClr>
                </a:solidFill>
                <a:latin typeface="Arial" panose="020B0604020202020204" pitchFamily="34" charset="0"/>
                <a:cs typeface="Arial" panose="020B0604020202020204" pitchFamily="34" charset="0"/>
              </a:rPr>
              <a:t>en los distintos territorios y poblaciones, y que tienen su mayor impacto </a:t>
            </a:r>
          </a:p>
          <a:p>
            <a:r>
              <a:rPr lang="es-ES" sz="1200" dirty="0">
                <a:solidFill>
                  <a:schemeClr val="tx1">
                    <a:lumMod val="85000"/>
                    <a:lumOff val="15000"/>
                  </a:schemeClr>
                </a:solidFill>
                <a:latin typeface="Arial" panose="020B0604020202020204" pitchFamily="34" charset="0"/>
                <a:cs typeface="Arial" panose="020B0604020202020204" pitchFamily="34" charset="0"/>
              </a:rPr>
              <a:t>en aquellas personas en situación de mayor vulnerabilidad y exclusión: </a:t>
            </a:r>
          </a:p>
          <a:p>
            <a:r>
              <a:rPr lang="es-ES" sz="1200" dirty="0">
                <a:solidFill>
                  <a:schemeClr val="tx1">
                    <a:lumMod val="85000"/>
                    <a:lumOff val="15000"/>
                  </a:schemeClr>
                </a:solidFill>
                <a:latin typeface="Arial" panose="020B0604020202020204" pitchFamily="34" charset="0"/>
                <a:cs typeface="Arial" panose="020B0604020202020204" pitchFamily="34" charset="0"/>
              </a:rPr>
              <a:t>las personas sin hogar.</a:t>
            </a:r>
          </a:p>
          <a:p>
            <a:endParaRPr lang="es-ES" sz="1200" dirty="0">
              <a:solidFill>
                <a:schemeClr val="tx1">
                  <a:lumMod val="85000"/>
                  <a:lumOff val="15000"/>
                </a:schemeClr>
              </a:solidFill>
              <a:latin typeface="Arial" panose="020B0604020202020204" pitchFamily="34" charset="0"/>
              <a:cs typeface="Arial" panose="020B0604020202020204" pitchFamily="34" charset="0"/>
            </a:endParaRPr>
          </a:p>
          <a:p>
            <a:r>
              <a:rPr lang="es-ES" sz="1200" b="1" dirty="0">
                <a:solidFill>
                  <a:srgbClr val="CF112D"/>
                </a:solidFill>
                <a:latin typeface="Arial" panose="020B0604020202020204" pitchFamily="34" charset="0"/>
                <a:cs typeface="Arial" panose="020B0604020202020204" pitchFamily="34" charset="0"/>
              </a:rPr>
              <a:t>PROPORCIONAR HERRAMIENTAS PARA LA ANIMACIÓN-SENSIBILIZACIÓN, DENUNCIA e INCIDENCIA</a:t>
            </a:r>
            <a:r>
              <a:rPr lang="es-ES" sz="1200" dirty="0">
                <a:solidFill>
                  <a:schemeClr val="tx1">
                    <a:lumMod val="85000"/>
                    <a:lumOff val="15000"/>
                  </a:schemeClr>
                </a:solidFill>
                <a:latin typeface="Arial" panose="020B0604020202020204" pitchFamily="34" charset="0"/>
                <a:cs typeface="Arial" panose="020B0604020202020204" pitchFamily="34" charset="0"/>
              </a:rPr>
              <a:t>, en colegios, grupos, parroquias, comunidades, asociaciones, redes, etc., para que así puedan profundizar en la realidad de las personas en situación de sin hogar. </a:t>
            </a:r>
          </a:p>
          <a:p>
            <a:r>
              <a:rPr lang="es-ES" sz="1200" dirty="0">
                <a:solidFill>
                  <a:schemeClr val="tx1">
                    <a:lumMod val="85000"/>
                    <a:lumOff val="15000"/>
                  </a:schemeClr>
                </a:solidFill>
                <a:latin typeface="Arial" panose="020B0604020202020204" pitchFamily="34" charset="0"/>
                <a:cs typeface="Arial" panose="020B0604020202020204" pitchFamily="34" charset="0"/>
              </a:rPr>
              <a:t>La Campaña puede servir de germen y semilla de las posibles acciones para influir en la sociedad y para realizar incidencia política ante </a:t>
            </a:r>
          </a:p>
          <a:p>
            <a:r>
              <a:rPr lang="es-ES" sz="1200" dirty="0">
                <a:solidFill>
                  <a:schemeClr val="tx1">
                    <a:lumMod val="85000"/>
                    <a:lumOff val="15000"/>
                  </a:schemeClr>
                </a:solidFill>
                <a:latin typeface="Arial" panose="020B0604020202020204" pitchFamily="34" charset="0"/>
                <a:cs typeface="Arial" panose="020B0604020202020204" pitchFamily="34" charset="0"/>
              </a:rPr>
              <a:t>las diferentes administraciones.</a:t>
            </a:r>
          </a:p>
          <a:p>
            <a:endParaRPr lang="es-ES" sz="1200" b="1" dirty="0">
              <a:solidFill>
                <a:schemeClr val="tx1">
                  <a:lumMod val="85000"/>
                  <a:lumOff val="15000"/>
                </a:schemeClr>
              </a:solidFill>
              <a:latin typeface="Arial" panose="020B0604020202020204" pitchFamily="34" charset="0"/>
              <a:cs typeface="Arial" panose="020B0604020202020204" pitchFamily="34" charset="0"/>
            </a:endParaRPr>
          </a:p>
          <a:p>
            <a:r>
              <a:rPr lang="es-ES" sz="1200" b="1" dirty="0">
                <a:solidFill>
                  <a:srgbClr val="CF112D"/>
                </a:solidFill>
                <a:latin typeface="Arial" panose="020B0604020202020204" pitchFamily="34" charset="0"/>
                <a:cs typeface="Arial" panose="020B0604020202020204" pitchFamily="34" charset="0"/>
              </a:rPr>
              <a:t>LLAMADA A LA ACCIÓN</a:t>
            </a:r>
            <a:r>
              <a:rPr lang="es-ES" sz="1200" dirty="0">
                <a:solidFill>
                  <a:schemeClr val="tx1">
                    <a:lumMod val="85000"/>
                    <a:lumOff val="15000"/>
                  </a:schemeClr>
                </a:solidFill>
                <a:latin typeface="Arial" panose="020B0604020202020204" pitchFamily="34" charset="0"/>
                <a:cs typeface="Arial" panose="020B0604020202020204" pitchFamily="34" charset="0"/>
              </a:rPr>
              <a:t>. Lograr respuestas en la ciudadanía a través </a:t>
            </a:r>
          </a:p>
          <a:p>
            <a:r>
              <a:rPr lang="es-ES" sz="1200" dirty="0">
                <a:solidFill>
                  <a:schemeClr val="tx1">
                    <a:lumMod val="85000"/>
                    <a:lumOff val="15000"/>
                  </a:schemeClr>
                </a:solidFill>
                <a:latin typeface="Arial" panose="020B0604020202020204" pitchFamily="34" charset="0"/>
                <a:cs typeface="Arial" panose="020B0604020202020204" pitchFamily="34" charset="0"/>
              </a:rPr>
              <a:t>de la empatía, la movilización y la participación en cuantas acciones proponga la Campaña.</a:t>
            </a:r>
          </a:p>
        </p:txBody>
      </p:sp>
      <p:cxnSp>
        <p:nvCxnSpPr>
          <p:cNvPr id="5" name="Conector recto 4">
            <a:extLst>
              <a:ext uri="{FF2B5EF4-FFF2-40B4-BE49-F238E27FC236}">
                <a16:creationId xmlns="" xmlns:a16="http://schemas.microsoft.com/office/drawing/2014/main" id="{D7E6DD97-0CA0-8B45-AFBE-2080D8F30866}"/>
              </a:ext>
            </a:extLst>
          </p:cNvPr>
          <p:cNvCxnSpPr>
            <a:stCxn id="20" idx="0"/>
          </p:cNvCxnSpPr>
          <p:nvPr/>
        </p:nvCxnSpPr>
        <p:spPr>
          <a:xfrm>
            <a:off x="3292437" y="509064"/>
            <a:ext cx="12623" cy="4448526"/>
          </a:xfrm>
          <a:prstGeom prst="line">
            <a:avLst/>
          </a:prstGeom>
          <a:ln w="19050">
            <a:solidFill>
              <a:srgbClr val="A0C3C7"/>
            </a:solidFill>
            <a:prstDash val="sysDash"/>
          </a:ln>
        </p:spPr>
        <p:style>
          <a:lnRef idx="1">
            <a:schemeClr val="accent1"/>
          </a:lnRef>
          <a:fillRef idx="0">
            <a:schemeClr val="accent1"/>
          </a:fillRef>
          <a:effectRef idx="0">
            <a:schemeClr val="accent1"/>
          </a:effectRef>
          <a:fontRef idx="minor">
            <a:schemeClr val="tx1"/>
          </a:fontRef>
        </p:style>
      </p:cxnSp>
      <p:pic>
        <p:nvPicPr>
          <p:cNvPr id="20" name="Imagen 19">
            <a:extLst>
              <a:ext uri="{FF2B5EF4-FFF2-40B4-BE49-F238E27FC236}">
                <a16:creationId xmlns="" xmlns:a16="http://schemas.microsoft.com/office/drawing/2014/main" id="{632FCCE0-A632-E14C-A564-527CCD96337A}"/>
              </a:ext>
            </a:extLst>
          </p:cNvPr>
          <p:cNvPicPr>
            <a:picLocks noChangeAspect="1"/>
          </p:cNvPicPr>
          <p:nvPr/>
        </p:nvPicPr>
        <p:blipFill>
          <a:blip r:embed="rId2"/>
          <a:stretch>
            <a:fillRect/>
          </a:stretch>
        </p:blipFill>
        <p:spPr>
          <a:xfrm>
            <a:off x="3152737" y="509064"/>
            <a:ext cx="279400" cy="279400"/>
          </a:xfrm>
          <a:prstGeom prst="rect">
            <a:avLst/>
          </a:prstGeom>
        </p:spPr>
      </p:pic>
      <p:pic>
        <p:nvPicPr>
          <p:cNvPr id="22" name="Imagen 21">
            <a:extLst>
              <a:ext uri="{FF2B5EF4-FFF2-40B4-BE49-F238E27FC236}">
                <a16:creationId xmlns="" xmlns:a16="http://schemas.microsoft.com/office/drawing/2014/main" id="{42972E30-B73C-3D40-B7F1-19A68C547F46}"/>
              </a:ext>
            </a:extLst>
          </p:cNvPr>
          <p:cNvPicPr>
            <a:picLocks noChangeAspect="1"/>
          </p:cNvPicPr>
          <p:nvPr/>
        </p:nvPicPr>
        <p:blipFill>
          <a:blip r:embed="rId2"/>
          <a:stretch>
            <a:fillRect/>
          </a:stretch>
        </p:blipFill>
        <p:spPr>
          <a:xfrm>
            <a:off x="3152737" y="1789738"/>
            <a:ext cx="279400" cy="279400"/>
          </a:xfrm>
          <a:prstGeom prst="rect">
            <a:avLst/>
          </a:prstGeom>
        </p:spPr>
      </p:pic>
      <p:pic>
        <p:nvPicPr>
          <p:cNvPr id="23" name="Imagen 22">
            <a:extLst>
              <a:ext uri="{FF2B5EF4-FFF2-40B4-BE49-F238E27FC236}">
                <a16:creationId xmlns="" xmlns:a16="http://schemas.microsoft.com/office/drawing/2014/main" id="{60DEB291-CA47-D341-A8F3-C7D680AAD086}"/>
              </a:ext>
            </a:extLst>
          </p:cNvPr>
          <p:cNvPicPr>
            <a:picLocks noChangeAspect="1"/>
          </p:cNvPicPr>
          <p:nvPr/>
        </p:nvPicPr>
        <p:blipFill>
          <a:blip r:embed="rId2"/>
          <a:stretch>
            <a:fillRect/>
          </a:stretch>
        </p:blipFill>
        <p:spPr>
          <a:xfrm>
            <a:off x="3152737" y="2886894"/>
            <a:ext cx="279400" cy="279400"/>
          </a:xfrm>
          <a:prstGeom prst="rect">
            <a:avLst/>
          </a:prstGeom>
        </p:spPr>
      </p:pic>
      <p:pic>
        <p:nvPicPr>
          <p:cNvPr id="14" name="Imagen 13">
            <a:extLst>
              <a:ext uri="{FF2B5EF4-FFF2-40B4-BE49-F238E27FC236}">
                <a16:creationId xmlns="" xmlns:a16="http://schemas.microsoft.com/office/drawing/2014/main" id="{197E57B4-7581-BE4B-BEE3-276A5C11B4BF}"/>
              </a:ext>
            </a:extLst>
          </p:cNvPr>
          <p:cNvPicPr>
            <a:picLocks noChangeAspect="1"/>
          </p:cNvPicPr>
          <p:nvPr/>
        </p:nvPicPr>
        <p:blipFill>
          <a:blip r:embed="rId2"/>
          <a:stretch>
            <a:fillRect/>
          </a:stretch>
        </p:blipFill>
        <p:spPr>
          <a:xfrm>
            <a:off x="3152737" y="4334694"/>
            <a:ext cx="279400" cy="279400"/>
          </a:xfrm>
          <a:prstGeom prst="rect">
            <a:avLst/>
          </a:prstGeom>
        </p:spPr>
      </p:pic>
      <p:pic>
        <p:nvPicPr>
          <p:cNvPr id="2" name="Imagen 1"/>
          <p:cNvPicPr>
            <a:picLocks noChangeAspect="1"/>
          </p:cNvPicPr>
          <p:nvPr/>
        </p:nvPicPr>
        <p:blipFill>
          <a:blip r:embed="rId3"/>
          <a:stretch>
            <a:fillRect/>
          </a:stretch>
        </p:blipFill>
        <p:spPr>
          <a:xfrm>
            <a:off x="8477295" y="4482720"/>
            <a:ext cx="597460" cy="597460"/>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79" y="698487"/>
            <a:ext cx="2972217" cy="3716728"/>
          </a:xfrm>
          <a:prstGeom prst="rect">
            <a:avLst/>
          </a:prstGeom>
        </p:spPr>
      </p:pic>
      <p:pic>
        <p:nvPicPr>
          <p:cNvPr id="21" name="Imagen 20">
            <a:extLst>
              <a:ext uri="{FF2B5EF4-FFF2-40B4-BE49-F238E27FC236}">
                <a16:creationId xmlns="" xmlns:a16="http://schemas.microsoft.com/office/drawing/2014/main" id="{215B9CC8-E532-0A4B-9716-CA05FC55406C}"/>
              </a:ext>
            </a:extLst>
          </p:cNvPr>
          <p:cNvPicPr>
            <a:picLocks noChangeAspect="1"/>
          </p:cNvPicPr>
          <p:nvPr/>
        </p:nvPicPr>
        <p:blipFill>
          <a:blip r:embed="rId5"/>
          <a:stretch>
            <a:fillRect/>
          </a:stretch>
        </p:blipFill>
        <p:spPr>
          <a:xfrm>
            <a:off x="479894" y="3273038"/>
            <a:ext cx="125572" cy="1061655"/>
          </a:xfrm>
          <a:prstGeom prst="rect">
            <a:avLst/>
          </a:prstGeom>
        </p:spPr>
      </p:pic>
      <p:sp>
        <p:nvSpPr>
          <p:cNvPr id="4" name="CuadroTexto 3"/>
          <p:cNvSpPr txBox="1"/>
          <p:nvPr/>
        </p:nvSpPr>
        <p:spPr>
          <a:xfrm>
            <a:off x="677552" y="3206016"/>
            <a:ext cx="2449608" cy="1408078"/>
          </a:xfrm>
          <a:prstGeom prst="rect">
            <a:avLst/>
          </a:prstGeom>
          <a:noFill/>
        </p:spPr>
        <p:txBody>
          <a:bodyPr wrap="square" rtlCol="0">
            <a:spAutoFit/>
          </a:bodyPr>
          <a:lstStyle/>
          <a:p>
            <a:r>
              <a:rPr lang="es-ES" sz="2400" b="1" dirty="0">
                <a:solidFill>
                  <a:schemeClr val="bg2"/>
                </a:solidFill>
                <a:latin typeface="Arial" panose="020B0604020202020204" pitchFamily="34" charset="0"/>
                <a:cs typeface="Arial" panose="020B0604020202020204" pitchFamily="34" charset="0"/>
              </a:rPr>
              <a:t>OBJETIVOS</a:t>
            </a:r>
            <a:br>
              <a:rPr lang="es-ES" sz="2400" b="1" dirty="0">
                <a:solidFill>
                  <a:schemeClr val="bg2"/>
                </a:solidFill>
                <a:latin typeface="Arial" panose="020B0604020202020204" pitchFamily="34" charset="0"/>
                <a:cs typeface="Arial" panose="020B0604020202020204" pitchFamily="34" charset="0"/>
              </a:rPr>
            </a:br>
            <a:r>
              <a:rPr lang="es-ES" sz="2400" b="1" dirty="0">
                <a:solidFill>
                  <a:schemeClr val="bg2"/>
                </a:solidFill>
                <a:latin typeface="Arial" panose="020B0604020202020204" pitchFamily="34" charset="0"/>
                <a:cs typeface="Arial" panose="020B0604020202020204" pitchFamily="34" charset="0"/>
              </a:rPr>
              <a:t>DE LA</a:t>
            </a:r>
            <a:br>
              <a:rPr lang="es-ES" sz="2400" b="1" dirty="0">
                <a:solidFill>
                  <a:schemeClr val="bg2"/>
                </a:solidFill>
                <a:latin typeface="Arial" panose="020B0604020202020204" pitchFamily="34" charset="0"/>
                <a:cs typeface="Arial" panose="020B0604020202020204" pitchFamily="34" charset="0"/>
              </a:rPr>
            </a:br>
            <a:r>
              <a:rPr lang="es-ES" sz="2400" b="1" dirty="0">
                <a:solidFill>
                  <a:schemeClr val="bg2"/>
                </a:solidFill>
                <a:latin typeface="Arial" panose="020B0604020202020204" pitchFamily="34" charset="0"/>
                <a:cs typeface="Arial" panose="020B0604020202020204" pitchFamily="34" charset="0"/>
              </a:rPr>
              <a:t>CAMPAÑA</a:t>
            </a:r>
          </a:p>
          <a:p>
            <a:endParaRPr lang="es-ES" dirty="0"/>
          </a:p>
        </p:txBody>
      </p:sp>
    </p:spTree>
    <p:extLst>
      <p:ext uri="{BB962C8B-B14F-4D97-AF65-F5344CB8AC3E}">
        <p14:creationId xmlns:p14="http://schemas.microsoft.com/office/powerpoint/2010/main" val="1565477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ie de página 7">
            <a:extLst>
              <a:ext uri="{FF2B5EF4-FFF2-40B4-BE49-F238E27FC236}">
                <a16:creationId xmlns="" xmlns:a16="http://schemas.microsoft.com/office/drawing/2014/main" id="{B8B3733F-ACC3-FA43-8CE4-193D7B9BB00E}"/>
              </a:ext>
            </a:extLst>
          </p:cNvPr>
          <p:cNvSpPr>
            <a:spLocks noGrp="1"/>
          </p:cNvSpPr>
          <p:nvPr>
            <p:ph type="ftr" sz="quarter" idx="11"/>
          </p:nvPr>
        </p:nvSpPr>
        <p:spPr>
          <a:xfrm>
            <a:off x="5766834" y="4767263"/>
            <a:ext cx="3086100" cy="273844"/>
          </a:xfrm>
        </p:spPr>
        <p:txBody>
          <a:bodyPr/>
          <a:lstStyle/>
          <a:p>
            <a:r>
              <a:rPr lang="es-ES" dirty="0"/>
              <a:t>2</a:t>
            </a:r>
          </a:p>
        </p:txBody>
      </p:sp>
      <p:sp>
        <p:nvSpPr>
          <p:cNvPr id="14" name="CuadroTexto 13">
            <a:extLst>
              <a:ext uri="{FF2B5EF4-FFF2-40B4-BE49-F238E27FC236}">
                <a16:creationId xmlns="" xmlns:a16="http://schemas.microsoft.com/office/drawing/2014/main" id="{387F9742-2548-B649-948B-ECE1069E6710}"/>
              </a:ext>
            </a:extLst>
          </p:cNvPr>
          <p:cNvSpPr txBox="1"/>
          <p:nvPr/>
        </p:nvSpPr>
        <p:spPr>
          <a:xfrm>
            <a:off x="1896489" y="3041987"/>
            <a:ext cx="6622991" cy="2062103"/>
          </a:xfrm>
          <a:prstGeom prst="rect">
            <a:avLst/>
          </a:prstGeom>
          <a:noFill/>
        </p:spPr>
        <p:txBody>
          <a:bodyPr wrap="square" rtlCol="0">
            <a:spAutoFit/>
          </a:bodyPr>
          <a:lstStyle/>
          <a:p>
            <a:r>
              <a:rPr lang="es-ES" sz="1200" b="1" dirty="0" smtClean="0">
                <a:solidFill>
                  <a:schemeClr val="tx1">
                    <a:lumMod val="85000"/>
                    <a:lumOff val="15000"/>
                  </a:schemeClr>
                </a:solidFill>
                <a:latin typeface="Arial" panose="020B0604020202020204" pitchFamily="34" charset="0"/>
                <a:cs typeface="Arial" panose="020B0604020202020204" pitchFamily="34" charset="0"/>
              </a:rPr>
              <a:t>Qué me ha traído hasta esta situación. </a:t>
            </a:r>
            <a:r>
              <a:rPr lang="es-ES" sz="2000" b="1" dirty="0" smtClean="0">
                <a:solidFill>
                  <a:srgbClr val="CF112D"/>
                </a:solidFill>
                <a:latin typeface="Arial" panose="020B0604020202020204" pitchFamily="34" charset="0"/>
                <a:cs typeface="Arial" panose="020B0604020202020204" pitchFamily="34" charset="0"/>
              </a:rPr>
              <a:t>CAUSAS</a:t>
            </a:r>
            <a:r>
              <a:rPr lang="es-ES" sz="1200" b="1" dirty="0" smtClean="0">
                <a:solidFill>
                  <a:schemeClr val="tx1">
                    <a:lumMod val="85000"/>
                    <a:lumOff val="15000"/>
                  </a:schemeClr>
                </a:solidFill>
                <a:latin typeface="Arial" panose="020B0604020202020204" pitchFamily="34" charset="0"/>
                <a:cs typeface="Arial" panose="020B0604020202020204" pitchFamily="34" charset="0"/>
              </a:rPr>
              <a:t>:</a:t>
            </a:r>
          </a:p>
          <a:p>
            <a:endParaRPr lang="es-ES" sz="1200" b="1" dirty="0">
              <a:solidFill>
                <a:schemeClr val="tx1">
                  <a:lumMod val="85000"/>
                  <a:lumOff val="15000"/>
                </a:schemeClr>
              </a:solidFill>
              <a:latin typeface="Arial" panose="020B0604020202020204" pitchFamily="34" charset="0"/>
              <a:cs typeface="Arial" panose="020B0604020202020204" pitchFamily="34" charset="0"/>
            </a:endParaRPr>
          </a:p>
          <a:p>
            <a:pPr algn="just"/>
            <a:r>
              <a:rPr lang="es-ES" sz="1200" b="1" dirty="0" smtClean="0">
                <a:solidFill>
                  <a:schemeClr val="tx1">
                    <a:lumMod val="85000"/>
                    <a:lumOff val="15000"/>
                  </a:schemeClr>
                </a:solidFill>
                <a:latin typeface="Arial" panose="020B0604020202020204" pitchFamily="34" charset="0"/>
                <a:cs typeface="Arial" panose="020B0604020202020204" pitchFamily="34" charset="0"/>
              </a:rPr>
              <a:t>Económicos</a:t>
            </a:r>
            <a:r>
              <a:rPr lang="es-ES" sz="1200" dirty="0" smtClean="0">
                <a:solidFill>
                  <a:schemeClr val="tx1">
                    <a:lumMod val="85000"/>
                    <a:lumOff val="15000"/>
                  </a:schemeClr>
                </a:solidFill>
                <a:latin typeface="Arial" panose="020B0604020202020204" pitchFamily="34" charset="0"/>
                <a:cs typeface="Arial" panose="020B0604020202020204" pitchFamily="34" charset="0"/>
              </a:rPr>
              <a:t> </a:t>
            </a:r>
            <a:r>
              <a:rPr lang="es-ES" sz="1200" dirty="0">
                <a:solidFill>
                  <a:schemeClr val="tx1">
                    <a:lumMod val="85000"/>
                    <a:lumOff val="15000"/>
                  </a:schemeClr>
                </a:solidFill>
                <a:latin typeface="Arial" panose="020B0604020202020204" pitchFamily="34" charset="0"/>
                <a:cs typeface="Arial" panose="020B0604020202020204" pitchFamily="34" charset="0"/>
              </a:rPr>
              <a:t>(desempleo, altos costos de </a:t>
            </a:r>
            <a:r>
              <a:rPr lang="es-ES" sz="1200" dirty="0" smtClean="0">
                <a:solidFill>
                  <a:schemeClr val="tx1">
                    <a:lumMod val="85000"/>
                    <a:lumOff val="15000"/>
                  </a:schemeClr>
                </a:solidFill>
                <a:latin typeface="Arial" panose="020B0604020202020204" pitchFamily="34" charset="0"/>
                <a:cs typeface="Arial" panose="020B0604020202020204" pitchFamily="34" charset="0"/>
              </a:rPr>
              <a:t>vivienda, bajos ingresos) </a:t>
            </a:r>
            <a:endParaRPr lang="es-ES" sz="1200" b="1" dirty="0">
              <a:solidFill>
                <a:schemeClr val="tx1">
                  <a:lumMod val="85000"/>
                  <a:lumOff val="15000"/>
                </a:schemeClr>
              </a:solidFill>
              <a:latin typeface="Arial" panose="020B0604020202020204" pitchFamily="34" charset="0"/>
              <a:cs typeface="Arial" panose="020B0604020202020204" pitchFamily="34" charset="0"/>
            </a:endParaRPr>
          </a:p>
          <a:p>
            <a:pPr algn="just"/>
            <a:r>
              <a:rPr lang="es-ES" sz="1200" b="1" dirty="0">
                <a:solidFill>
                  <a:schemeClr val="tx1">
                    <a:lumMod val="85000"/>
                    <a:lumOff val="15000"/>
                  </a:schemeClr>
                </a:solidFill>
                <a:latin typeface="Arial" panose="020B0604020202020204" pitchFamily="34" charset="0"/>
                <a:cs typeface="Arial" panose="020B0604020202020204" pitchFamily="34" charset="0"/>
              </a:rPr>
              <a:t>I</a:t>
            </a:r>
            <a:r>
              <a:rPr lang="es-ES" sz="1200" b="1" dirty="0" smtClean="0">
                <a:solidFill>
                  <a:schemeClr val="tx1">
                    <a:lumMod val="85000"/>
                    <a:lumOff val="15000"/>
                  </a:schemeClr>
                </a:solidFill>
                <a:latin typeface="Arial" panose="020B0604020202020204" pitchFamily="34" charset="0"/>
                <a:cs typeface="Arial" panose="020B0604020202020204" pitchFamily="34" charset="0"/>
              </a:rPr>
              <a:t>nstitucionales </a:t>
            </a:r>
            <a:r>
              <a:rPr lang="es-ES" sz="1200" dirty="0">
                <a:solidFill>
                  <a:schemeClr val="tx1">
                    <a:lumMod val="85000"/>
                    <a:lumOff val="15000"/>
                  </a:schemeClr>
                </a:solidFill>
                <a:latin typeface="Arial" panose="020B0604020202020204" pitchFamily="34" charset="0"/>
                <a:cs typeface="Arial" panose="020B0604020202020204" pitchFamily="34" charset="0"/>
              </a:rPr>
              <a:t>(falta de políticas de vivienda, </a:t>
            </a:r>
            <a:r>
              <a:rPr lang="es-ES" sz="1200" dirty="0" smtClean="0">
                <a:solidFill>
                  <a:schemeClr val="tx1">
                    <a:lumMod val="85000"/>
                    <a:lumOff val="15000"/>
                  </a:schemeClr>
                </a:solidFill>
                <a:latin typeface="Arial" panose="020B0604020202020204" pitchFamily="34" charset="0"/>
                <a:cs typeface="Arial" panose="020B0604020202020204" pitchFamily="34" charset="0"/>
              </a:rPr>
              <a:t>burocracia compleja, ayudas sociales limitadas) </a:t>
            </a:r>
          </a:p>
          <a:p>
            <a:pPr algn="just"/>
            <a:r>
              <a:rPr lang="es-ES" sz="1200" b="1" dirty="0" smtClean="0">
                <a:solidFill>
                  <a:schemeClr val="tx1">
                    <a:lumMod val="85000"/>
                    <a:lumOff val="15000"/>
                  </a:schemeClr>
                </a:solidFill>
                <a:latin typeface="Arial" panose="020B0604020202020204" pitchFamily="34" charset="0"/>
                <a:cs typeface="Arial" panose="020B0604020202020204" pitchFamily="34" charset="0"/>
              </a:rPr>
              <a:t>Relacionales</a:t>
            </a:r>
            <a:r>
              <a:rPr lang="es-ES" sz="1200" dirty="0" smtClean="0">
                <a:solidFill>
                  <a:schemeClr val="tx1">
                    <a:lumMod val="85000"/>
                    <a:lumOff val="15000"/>
                  </a:schemeClr>
                </a:solidFill>
                <a:latin typeface="Arial" panose="020B0604020202020204" pitchFamily="34" charset="0"/>
                <a:cs typeface="Arial" panose="020B0604020202020204" pitchFamily="34" charset="0"/>
              </a:rPr>
              <a:t> </a:t>
            </a:r>
            <a:r>
              <a:rPr lang="es-ES" sz="1200" dirty="0">
                <a:solidFill>
                  <a:schemeClr val="tx1">
                    <a:lumMod val="85000"/>
                    <a:lumOff val="15000"/>
                  </a:schemeClr>
                </a:solidFill>
                <a:latin typeface="Arial" panose="020B0604020202020204" pitchFamily="34" charset="0"/>
                <a:cs typeface="Arial" panose="020B0604020202020204" pitchFamily="34" charset="0"/>
              </a:rPr>
              <a:t>(aislamiento social, violencia de </a:t>
            </a:r>
            <a:r>
              <a:rPr lang="es-ES" sz="1200" dirty="0" smtClean="0">
                <a:solidFill>
                  <a:schemeClr val="tx1">
                    <a:lumMod val="85000"/>
                    <a:lumOff val="15000"/>
                  </a:schemeClr>
                </a:solidFill>
                <a:latin typeface="Arial" panose="020B0604020202020204" pitchFamily="34" charset="0"/>
                <a:cs typeface="Arial" panose="020B0604020202020204" pitchFamily="34" charset="0"/>
              </a:rPr>
              <a:t>género, ruptura familiar, falta de red de apoyo) </a:t>
            </a:r>
            <a:r>
              <a:rPr lang="es-ES" sz="1200" dirty="0">
                <a:solidFill>
                  <a:schemeClr val="tx1">
                    <a:lumMod val="85000"/>
                    <a:lumOff val="15000"/>
                  </a:schemeClr>
                </a:solidFill>
                <a:latin typeface="Arial" panose="020B0604020202020204" pitchFamily="34" charset="0"/>
                <a:cs typeface="Arial" panose="020B0604020202020204" pitchFamily="34" charset="0"/>
              </a:rPr>
              <a:t>y </a:t>
            </a:r>
            <a:endParaRPr lang="es-ES" sz="1200" dirty="0" smtClean="0">
              <a:solidFill>
                <a:schemeClr val="tx1">
                  <a:lumMod val="85000"/>
                  <a:lumOff val="15000"/>
                </a:schemeClr>
              </a:solidFill>
              <a:latin typeface="Arial" panose="020B0604020202020204" pitchFamily="34" charset="0"/>
              <a:cs typeface="Arial" panose="020B0604020202020204" pitchFamily="34" charset="0"/>
            </a:endParaRPr>
          </a:p>
          <a:p>
            <a:pPr algn="just"/>
            <a:r>
              <a:rPr lang="es-ES" sz="1200" b="1" dirty="0">
                <a:solidFill>
                  <a:schemeClr val="tx1">
                    <a:lumMod val="85000"/>
                    <a:lumOff val="15000"/>
                  </a:schemeClr>
                </a:solidFill>
                <a:latin typeface="Arial" panose="020B0604020202020204" pitchFamily="34" charset="0"/>
                <a:cs typeface="Arial" panose="020B0604020202020204" pitchFamily="34" charset="0"/>
              </a:rPr>
              <a:t>P</a:t>
            </a:r>
            <a:r>
              <a:rPr lang="es-ES" sz="1200" b="1" dirty="0" smtClean="0">
                <a:solidFill>
                  <a:schemeClr val="tx1">
                    <a:lumMod val="85000"/>
                    <a:lumOff val="15000"/>
                  </a:schemeClr>
                </a:solidFill>
                <a:latin typeface="Arial" panose="020B0604020202020204" pitchFamily="34" charset="0"/>
                <a:cs typeface="Arial" panose="020B0604020202020204" pitchFamily="34" charset="0"/>
              </a:rPr>
              <a:t>ersonales </a:t>
            </a:r>
            <a:r>
              <a:rPr lang="es-ES" sz="1200" dirty="0">
                <a:solidFill>
                  <a:schemeClr val="tx1">
                    <a:lumMod val="85000"/>
                    <a:lumOff val="15000"/>
                  </a:schemeClr>
                </a:solidFill>
                <a:latin typeface="Arial" panose="020B0604020202020204" pitchFamily="34" charset="0"/>
                <a:cs typeface="Arial" panose="020B0604020202020204" pitchFamily="34" charset="0"/>
              </a:rPr>
              <a:t>(discapacidad, problemas de salud mental, </a:t>
            </a:r>
            <a:r>
              <a:rPr lang="es-ES" sz="1200" dirty="0" smtClean="0">
                <a:solidFill>
                  <a:schemeClr val="tx1">
                    <a:lumMod val="85000"/>
                    <a:lumOff val="15000"/>
                  </a:schemeClr>
                </a:solidFill>
                <a:latin typeface="Arial" panose="020B0604020202020204" pitchFamily="34" charset="0"/>
                <a:cs typeface="Arial" panose="020B0604020202020204" pitchFamily="34" charset="0"/>
              </a:rPr>
              <a:t>adicciones, situación migratoria irregular, bajo nivel educativo, no dominar idioma). </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s-ES" sz="1200" dirty="0" smtClean="0">
                <a:solidFill>
                  <a:schemeClr val="tx1">
                    <a:lumMod val="85000"/>
                    <a:lumOff val="15000"/>
                  </a:schemeClr>
                </a:solidFill>
                <a:latin typeface="Arial" panose="020B0604020202020204" pitchFamily="34" charset="0"/>
                <a:cs typeface="Arial" panose="020B0604020202020204" pitchFamily="34" charset="0"/>
              </a:rPr>
              <a:t>Entender </a:t>
            </a:r>
            <a:r>
              <a:rPr lang="es-ES" sz="1200" dirty="0">
                <a:solidFill>
                  <a:schemeClr val="tx1">
                    <a:lumMod val="85000"/>
                    <a:lumOff val="15000"/>
                  </a:schemeClr>
                </a:solidFill>
                <a:latin typeface="Arial" panose="020B0604020202020204" pitchFamily="34" charset="0"/>
                <a:cs typeface="Arial" panose="020B0604020202020204" pitchFamily="34" charset="0"/>
              </a:rPr>
              <a:t>estas causas es crucial para desarrollar estrategias efectivas y ofrecer soluciones sostenibles que aborden el problema desde sus raíces</a:t>
            </a:r>
            <a:r>
              <a:rPr lang="es-ES" sz="1200" dirty="0" smtClean="0">
                <a:solidFill>
                  <a:schemeClr val="tx1">
                    <a:lumMod val="85000"/>
                    <a:lumOff val="15000"/>
                  </a:schemeClr>
                </a:solidFill>
                <a:latin typeface="Arial" panose="020B0604020202020204" pitchFamily="34" charset="0"/>
                <a:cs typeface="Arial" panose="020B0604020202020204" pitchFamily="34" charset="0"/>
              </a:rPr>
              <a:t>.</a:t>
            </a:r>
            <a:endParaRPr lang="es-ES" sz="1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 xmlns:a16="http://schemas.microsoft.com/office/drawing/2014/main" id="{990EE3FD-173A-1E49-8509-8FDF40B2A3EF}"/>
              </a:ext>
            </a:extLst>
          </p:cNvPr>
          <p:cNvPicPr>
            <a:picLocks noChangeAspect="1"/>
          </p:cNvPicPr>
          <p:nvPr/>
        </p:nvPicPr>
        <p:blipFill>
          <a:blip r:embed="rId2"/>
          <a:stretch>
            <a:fillRect/>
          </a:stretch>
        </p:blipFill>
        <p:spPr>
          <a:xfrm>
            <a:off x="1617089" y="3074188"/>
            <a:ext cx="279400" cy="279400"/>
          </a:xfrm>
          <a:prstGeom prst="rect">
            <a:avLst/>
          </a:prstGeom>
        </p:spPr>
      </p:pic>
      <p:pic>
        <p:nvPicPr>
          <p:cNvPr id="16" name="Imagen 15">
            <a:extLst>
              <a:ext uri="{FF2B5EF4-FFF2-40B4-BE49-F238E27FC236}">
                <a16:creationId xmlns="" xmlns:a16="http://schemas.microsoft.com/office/drawing/2014/main" id="{17498814-4BC2-7D4F-9311-57736C5E47C0}"/>
              </a:ext>
            </a:extLst>
          </p:cNvPr>
          <p:cNvPicPr>
            <a:picLocks noChangeAspect="1"/>
          </p:cNvPicPr>
          <p:nvPr/>
        </p:nvPicPr>
        <p:blipFill>
          <a:blip r:embed="rId3"/>
          <a:stretch>
            <a:fillRect/>
          </a:stretch>
        </p:blipFill>
        <p:spPr>
          <a:xfrm>
            <a:off x="1686939" y="3482488"/>
            <a:ext cx="139700" cy="1181100"/>
          </a:xfrm>
          <a:prstGeom prst="rect">
            <a:avLst/>
          </a:prstGeom>
        </p:spPr>
      </p:pic>
      <p:sp>
        <p:nvSpPr>
          <p:cNvPr id="10" name="Marcador de pie de página 3">
            <a:extLst>
              <a:ext uri="{FF2B5EF4-FFF2-40B4-BE49-F238E27FC236}">
                <a16:creationId xmlns="" xmlns:a16="http://schemas.microsoft.com/office/drawing/2014/main" id="{7F8AD880-9D9E-EB40-9BA0-FFF8A46C8CA7}"/>
              </a:ext>
            </a:extLst>
          </p:cNvPr>
          <p:cNvSpPr txBox="1">
            <a:spLocks/>
          </p:cNvSpPr>
          <p:nvPr/>
        </p:nvSpPr>
        <p:spPr>
          <a:xfrm>
            <a:off x="5912367"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8" name="Imagen 7"/>
          <p:cNvPicPr>
            <a:picLocks noChangeAspect="1"/>
          </p:cNvPicPr>
          <p:nvPr/>
        </p:nvPicPr>
        <p:blipFill>
          <a:blip r:embed="rId4"/>
          <a:stretch>
            <a:fillRect/>
          </a:stretch>
        </p:blipFill>
        <p:spPr>
          <a:xfrm>
            <a:off x="8519480" y="4519730"/>
            <a:ext cx="597460" cy="597460"/>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70" y="105511"/>
            <a:ext cx="4731250" cy="2834083"/>
          </a:xfrm>
          <a:prstGeom prst="rect">
            <a:avLst/>
          </a:prstGeom>
        </p:spPr>
      </p:pic>
      <p:sp>
        <p:nvSpPr>
          <p:cNvPr id="6" name="CuadroTexto 5"/>
          <p:cNvSpPr txBox="1"/>
          <p:nvPr/>
        </p:nvSpPr>
        <p:spPr>
          <a:xfrm>
            <a:off x="4903860" y="147711"/>
            <a:ext cx="3949074" cy="2146742"/>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En 2025. </a:t>
            </a:r>
            <a:endParaRPr lang="es-ES" sz="2400" b="1" dirty="0" smtClean="0">
              <a:latin typeface="Arial" panose="020B0604020202020204" pitchFamily="34" charset="0"/>
              <a:cs typeface="Arial" panose="020B0604020202020204" pitchFamily="34" charset="0"/>
            </a:endParaRPr>
          </a:p>
          <a:p>
            <a:r>
              <a:rPr lang="es-ES" sz="2400" b="1" dirty="0" smtClean="0">
                <a:latin typeface="Arial" panose="020B0604020202020204" pitchFamily="34" charset="0"/>
                <a:cs typeface="Arial" panose="020B0604020202020204" pitchFamily="34" charset="0"/>
              </a:rPr>
              <a:t>SOY </a:t>
            </a:r>
            <a:r>
              <a:rPr lang="es-ES" sz="2400" b="1" dirty="0">
                <a:solidFill>
                  <a:srgbClr val="E14656"/>
                </a:solidFill>
                <a:latin typeface="Arial" panose="020B0604020202020204" pitchFamily="34" charset="0"/>
                <a:cs typeface="Arial" panose="020B0604020202020204" pitchFamily="34" charset="0"/>
              </a:rPr>
              <a:t>PERSONA</a:t>
            </a:r>
            <a:r>
              <a:rPr lang="es-ES" sz="2400" b="1" dirty="0">
                <a:latin typeface="Arial" panose="020B0604020202020204" pitchFamily="34" charset="0"/>
                <a:cs typeface="Arial" panose="020B0604020202020204" pitchFamily="34" charset="0"/>
              </a:rPr>
              <a:t>, </a:t>
            </a:r>
            <a:endParaRPr lang="es-ES" sz="2400" b="1" dirty="0" smtClean="0">
              <a:latin typeface="Arial" panose="020B0604020202020204" pitchFamily="34" charset="0"/>
              <a:cs typeface="Arial" panose="020B0604020202020204" pitchFamily="34" charset="0"/>
            </a:endParaRPr>
          </a:p>
          <a:p>
            <a:r>
              <a:rPr lang="es-ES" sz="2400" b="1" dirty="0" smtClean="0">
                <a:latin typeface="Arial" panose="020B0604020202020204" pitchFamily="34" charset="0"/>
                <a:cs typeface="Arial" panose="020B0604020202020204" pitchFamily="34" charset="0"/>
              </a:rPr>
              <a:t>ESTOY </a:t>
            </a:r>
            <a:r>
              <a:rPr lang="es-ES" sz="2400" b="1" dirty="0">
                <a:latin typeface="Arial" panose="020B0604020202020204" pitchFamily="34" charset="0"/>
                <a:cs typeface="Arial" panose="020B0604020202020204" pitchFamily="34" charset="0"/>
              </a:rPr>
              <a:t>EN SITUACIÓN </a:t>
            </a:r>
            <a:r>
              <a:rPr lang="es-ES" sz="2400" b="1" dirty="0">
                <a:solidFill>
                  <a:srgbClr val="E14656"/>
                </a:solidFill>
                <a:latin typeface="Arial" panose="020B0604020202020204" pitchFamily="34" charset="0"/>
                <a:cs typeface="Arial" panose="020B0604020202020204" pitchFamily="34" charset="0"/>
              </a:rPr>
              <a:t>SIN HOGAR </a:t>
            </a:r>
            <a:r>
              <a:rPr lang="es-ES" sz="2400" b="1" dirty="0" smtClean="0">
                <a:latin typeface="Arial" panose="020B0604020202020204" pitchFamily="34" charset="0"/>
                <a:cs typeface="Arial" panose="020B0604020202020204" pitchFamily="34" charset="0"/>
              </a:rPr>
              <a:t>Y</a:t>
            </a:r>
          </a:p>
          <a:p>
            <a:r>
              <a:rPr lang="es-ES" sz="2400" b="1" dirty="0" smtClean="0">
                <a:solidFill>
                  <a:srgbClr val="E14656"/>
                </a:solidFill>
                <a:latin typeface="Arial" panose="020B0604020202020204" pitchFamily="34" charset="0"/>
                <a:cs typeface="Arial" panose="020B0604020202020204" pitchFamily="34" charset="0"/>
              </a:rPr>
              <a:t>QUIERO </a:t>
            </a:r>
            <a:r>
              <a:rPr lang="es-ES" sz="2400" b="1" dirty="0">
                <a:solidFill>
                  <a:srgbClr val="E14656"/>
                </a:solidFill>
                <a:latin typeface="Arial" panose="020B0604020202020204" pitchFamily="34" charset="0"/>
                <a:cs typeface="Arial" panose="020B0604020202020204" pitchFamily="34" charset="0"/>
              </a:rPr>
              <a:t>CONTARTE</a:t>
            </a:r>
          </a:p>
          <a:p>
            <a:endParaRPr lang="es-ES" dirty="0"/>
          </a:p>
        </p:txBody>
      </p:sp>
    </p:spTree>
    <p:extLst>
      <p:ext uri="{BB962C8B-B14F-4D97-AF65-F5344CB8AC3E}">
        <p14:creationId xmlns:p14="http://schemas.microsoft.com/office/powerpoint/2010/main" val="2159556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ie de página 7">
            <a:extLst>
              <a:ext uri="{FF2B5EF4-FFF2-40B4-BE49-F238E27FC236}">
                <a16:creationId xmlns="" xmlns:a16="http://schemas.microsoft.com/office/drawing/2014/main" id="{B8B3733F-ACC3-FA43-8CE4-193D7B9BB00E}"/>
              </a:ext>
            </a:extLst>
          </p:cNvPr>
          <p:cNvSpPr>
            <a:spLocks noGrp="1"/>
          </p:cNvSpPr>
          <p:nvPr>
            <p:ph type="ftr" sz="quarter" idx="11"/>
          </p:nvPr>
        </p:nvSpPr>
        <p:spPr>
          <a:xfrm>
            <a:off x="5766834" y="4767263"/>
            <a:ext cx="3086100" cy="273844"/>
          </a:xfrm>
        </p:spPr>
        <p:txBody>
          <a:bodyPr/>
          <a:lstStyle/>
          <a:p>
            <a:r>
              <a:rPr lang="es-ES" dirty="0"/>
              <a:t>2</a:t>
            </a:r>
          </a:p>
        </p:txBody>
      </p:sp>
      <p:sp>
        <p:nvSpPr>
          <p:cNvPr id="13" name="CuadroTexto 12">
            <a:extLst>
              <a:ext uri="{FF2B5EF4-FFF2-40B4-BE49-F238E27FC236}">
                <a16:creationId xmlns="" xmlns:a16="http://schemas.microsoft.com/office/drawing/2014/main" id="{5E6B7572-4D1C-2D41-8C37-4DAD9076C725}"/>
              </a:ext>
            </a:extLst>
          </p:cNvPr>
          <p:cNvSpPr txBox="1"/>
          <p:nvPr/>
        </p:nvSpPr>
        <p:spPr>
          <a:xfrm>
            <a:off x="4168312" y="93190"/>
            <a:ext cx="4471486" cy="1361911"/>
          </a:xfrm>
          <a:prstGeom prst="rect">
            <a:avLst/>
          </a:prstGeom>
          <a:noFill/>
        </p:spPr>
        <p:txBody>
          <a:bodyPr wrap="square" rtlCol="0">
            <a:spAutoFit/>
          </a:bodyPr>
          <a:lstStyle/>
          <a:p>
            <a:pPr>
              <a:lnSpc>
                <a:spcPts val="3340"/>
              </a:lnSpc>
            </a:pPr>
            <a:r>
              <a:rPr lang="es-ES" sz="2000" b="1" dirty="0">
                <a:latin typeface="Arial" panose="020B0604020202020204" pitchFamily="34" charset="0"/>
                <a:cs typeface="Arial" panose="020B0604020202020204" pitchFamily="34" charset="0"/>
              </a:rPr>
              <a:t>En </a:t>
            </a:r>
            <a:r>
              <a:rPr lang="es-ES" sz="2000" b="1" dirty="0" smtClean="0">
                <a:latin typeface="Arial" panose="020B0604020202020204" pitchFamily="34" charset="0"/>
                <a:cs typeface="Arial" panose="020B0604020202020204" pitchFamily="34" charset="0"/>
              </a:rPr>
              <a:t>2025. </a:t>
            </a:r>
            <a:r>
              <a:rPr lang="es-ES" sz="1800" b="1" dirty="0" smtClean="0">
                <a:latin typeface="Arial" panose="020B0604020202020204" pitchFamily="34" charset="0"/>
                <a:cs typeface="Arial" panose="020B0604020202020204" pitchFamily="34" charset="0"/>
              </a:rPr>
              <a:t>SOY</a:t>
            </a:r>
            <a:r>
              <a:rPr lang="es-ES" sz="1800" b="1" dirty="0" smtClean="0">
                <a:solidFill>
                  <a:srgbClr val="CF112D"/>
                </a:solidFill>
                <a:latin typeface="Arial" panose="020B0604020202020204" pitchFamily="34" charset="0"/>
                <a:cs typeface="Arial" panose="020B0604020202020204" pitchFamily="34" charset="0"/>
              </a:rPr>
              <a:t> PERSONA</a:t>
            </a:r>
            <a:r>
              <a:rPr lang="es-ES" sz="1800" b="1" dirty="0" smtClean="0">
                <a:latin typeface="Arial" panose="020B0604020202020204" pitchFamily="34" charset="0"/>
                <a:cs typeface="Arial" panose="020B0604020202020204" pitchFamily="34" charset="0"/>
              </a:rPr>
              <a:t>, </a:t>
            </a:r>
          </a:p>
          <a:p>
            <a:pPr>
              <a:lnSpc>
                <a:spcPts val="3340"/>
              </a:lnSpc>
            </a:pPr>
            <a:r>
              <a:rPr lang="es-ES" sz="1800" b="1" dirty="0" smtClean="0">
                <a:latin typeface="Arial" panose="020B0604020202020204" pitchFamily="34" charset="0"/>
                <a:cs typeface="Arial" panose="020B0604020202020204" pitchFamily="34" charset="0"/>
              </a:rPr>
              <a:t>ESTOY EN SITUACIÓN </a:t>
            </a:r>
            <a:r>
              <a:rPr lang="es-ES" sz="1800" b="1" dirty="0" smtClean="0">
                <a:solidFill>
                  <a:srgbClr val="CF112D"/>
                </a:solidFill>
                <a:latin typeface="Arial" panose="020B0604020202020204" pitchFamily="34" charset="0"/>
                <a:cs typeface="Arial" panose="020B0604020202020204" pitchFamily="34" charset="0"/>
              </a:rPr>
              <a:t>SIN HOGAR </a:t>
            </a:r>
            <a:r>
              <a:rPr lang="es-ES" sz="1800" b="1" dirty="0" smtClean="0">
                <a:latin typeface="Arial" panose="020B0604020202020204" pitchFamily="34" charset="0"/>
                <a:cs typeface="Arial" panose="020B0604020202020204" pitchFamily="34" charset="0"/>
              </a:rPr>
              <a:t>Y </a:t>
            </a:r>
            <a:r>
              <a:rPr lang="es-ES" sz="1800" b="1" dirty="0" smtClean="0">
                <a:solidFill>
                  <a:srgbClr val="CF112D"/>
                </a:solidFill>
                <a:latin typeface="Arial" panose="020B0604020202020204" pitchFamily="34" charset="0"/>
                <a:cs typeface="Arial" panose="020B0604020202020204" pitchFamily="34" charset="0"/>
              </a:rPr>
              <a:t>QUIERO CONTARTE</a:t>
            </a:r>
            <a:endParaRPr lang="es-ES" sz="1800" b="1" dirty="0">
              <a:solidFill>
                <a:srgbClr val="CF112D"/>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 xmlns:a16="http://schemas.microsoft.com/office/drawing/2014/main" id="{387F9742-2548-B649-948B-ECE1069E6710}"/>
              </a:ext>
            </a:extLst>
          </p:cNvPr>
          <p:cNvSpPr txBox="1"/>
          <p:nvPr/>
        </p:nvSpPr>
        <p:spPr>
          <a:xfrm>
            <a:off x="3953303" y="2924340"/>
            <a:ext cx="4557477" cy="2231380"/>
          </a:xfrm>
          <a:prstGeom prst="rect">
            <a:avLst/>
          </a:prstGeom>
          <a:noFill/>
        </p:spPr>
        <p:txBody>
          <a:bodyPr wrap="square" rtlCol="0">
            <a:spAutoFit/>
          </a:bodyPr>
          <a:lstStyle/>
          <a:p>
            <a:pPr algn="just"/>
            <a:r>
              <a:rPr lang="es-ES" sz="1200" dirty="0" smtClean="0">
                <a:solidFill>
                  <a:schemeClr val="tx1">
                    <a:lumMod val="85000"/>
                    <a:lumOff val="15000"/>
                  </a:schemeClr>
                </a:solidFill>
                <a:latin typeface="Arial" panose="020B0604020202020204" pitchFamily="34" charset="0"/>
                <a:cs typeface="Arial" panose="020B0604020202020204" pitchFamily="34" charset="0"/>
              </a:rPr>
              <a:t>En </a:t>
            </a:r>
            <a:r>
              <a:rPr lang="es-ES" sz="1200" dirty="0">
                <a:solidFill>
                  <a:schemeClr val="tx1">
                    <a:lumMod val="85000"/>
                    <a:lumOff val="15000"/>
                  </a:schemeClr>
                </a:solidFill>
                <a:latin typeface="Arial" panose="020B0604020202020204" pitchFamily="34" charset="0"/>
                <a:cs typeface="Arial" panose="020B0604020202020204" pitchFamily="34" charset="0"/>
              </a:rPr>
              <a:t>España, </a:t>
            </a:r>
            <a:r>
              <a:rPr lang="es-ES" sz="1200" dirty="0" smtClean="0">
                <a:solidFill>
                  <a:schemeClr val="tx1">
                    <a:lumMod val="85000"/>
                    <a:lumOff val="15000"/>
                  </a:schemeClr>
                </a:solidFill>
                <a:latin typeface="Arial" panose="020B0604020202020204" pitchFamily="34" charset="0"/>
                <a:cs typeface="Arial" panose="020B0604020202020204" pitchFamily="34" charset="0"/>
              </a:rPr>
              <a:t>según recoge el </a:t>
            </a:r>
            <a:r>
              <a:rPr lang="es-ES" sz="1200" dirty="0">
                <a:solidFill>
                  <a:schemeClr val="tx1">
                    <a:lumMod val="85000"/>
                    <a:lumOff val="15000"/>
                  </a:schemeClr>
                </a:solidFill>
                <a:latin typeface="Arial" panose="020B0604020202020204" pitchFamily="34" charset="0"/>
                <a:cs typeface="Arial" panose="020B0604020202020204" pitchFamily="34" charset="0"/>
              </a:rPr>
              <a:t>INE </a:t>
            </a:r>
            <a:r>
              <a:rPr lang="es-ES" sz="1200" dirty="0" smtClean="0">
                <a:solidFill>
                  <a:schemeClr val="tx1">
                    <a:lumMod val="85000"/>
                    <a:lumOff val="15000"/>
                  </a:schemeClr>
                </a:solidFill>
                <a:latin typeface="Arial" panose="020B0604020202020204" pitchFamily="34" charset="0"/>
                <a:cs typeface="Arial" panose="020B0604020202020204" pitchFamily="34" charset="0"/>
              </a:rPr>
              <a:t>hay </a:t>
            </a:r>
            <a:r>
              <a:rPr lang="es-ES" sz="1200" b="1" dirty="0" smtClean="0">
                <a:solidFill>
                  <a:schemeClr val="tx1">
                    <a:lumMod val="85000"/>
                    <a:lumOff val="15000"/>
                  </a:schemeClr>
                </a:solidFill>
                <a:latin typeface="Arial" panose="020B0604020202020204" pitchFamily="34" charset="0"/>
                <a:cs typeface="Arial" panose="020B0604020202020204" pitchFamily="34" charset="0"/>
              </a:rPr>
              <a:t>28.552 </a:t>
            </a:r>
            <a:r>
              <a:rPr lang="es-ES" sz="1200" b="1" dirty="0">
                <a:solidFill>
                  <a:schemeClr val="tx1">
                    <a:lumMod val="85000"/>
                    <a:lumOff val="15000"/>
                  </a:schemeClr>
                </a:solidFill>
                <a:latin typeface="Arial" panose="020B0604020202020204" pitchFamily="34" charset="0"/>
                <a:cs typeface="Arial" panose="020B0604020202020204" pitchFamily="34" charset="0"/>
              </a:rPr>
              <a:t>personas sin hogar </a:t>
            </a:r>
            <a:r>
              <a:rPr lang="es-ES" sz="1200" dirty="0">
                <a:solidFill>
                  <a:schemeClr val="tx1">
                    <a:lumMod val="85000"/>
                    <a:lumOff val="15000"/>
                  </a:schemeClr>
                </a:solidFill>
                <a:latin typeface="Arial" panose="020B0604020202020204" pitchFamily="34" charset="0"/>
                <a:cs typeface="Arial" panose="020B0604020202020204" pitchFamily="34" charset="0"/>
              </a:rPr>
              <a:t>en 2022, un aumento del 24.5% desde </a:t>
            </a:r>
            <a:r>
              <a:rPr lang="es-ES" sz="1200" dirty="0" smtClean="0">
                <a:solidFill>
                  <a:schemeClr val="tx1">
                    <a:lumMod val="85000"/>
                    <a:lumOff val="15000"/>
                  </a:schemeClr>
                </a:solidFill>
                <a:latin typeface="Arial" panose="020B0604020202020204" pitchFamily="34" charset="0"/>
                <a:cs typeface="Arial" panose="020B0604020202020204" pitchFamily="34" charset="0"/>
              </a:rPr>
              <a:t>2012. </a:t>
            </a:r>
            <a:r>
              <a:rPr lang="es-ES" sz="1200" dirty="0">
                <a:solidFill>
                  <a:schemeClr val="tx1">
                    <a:lumMod val="85000"/>
                    <a:lumOff val="15000"/>
                  </a:schemeClr>
                </a:solidFill>
                <a:latin typeface="Arial" panose="020B0604020202020204" pitchFamily="34" charset="0"/>
                <a:cs typeface="Arial" panose="020B0604020202020204" pitchFamily="34" charset="0"/>
              </a:rPr>
              <a:t>La Estrategia Nacional contra el </a:t>
            </a:r>
            <a:r>
              <a:rPr lang="es-ES" sz="1200" dirty="0" err="1">
                <a:solidFill>
                  <a:schemeClr val="tx1">
                    <a:lumMod val="85000"/>
                    <a:lumOff val="15000"/>
                  </a:schemeClr>
                </a:solidFill>
                <a:latin typeface="Arial" panose="020B0604020202020204" pitchFamily="34" charset="0"/>
                <a:cs typeface="Arial" panose="020B0604020202020204" pitchFamily="34" charset="0"/>
              </a:rPr>
              <a:t>Sinhogarismo</a:t>
            </a:r>
            <a:r>
              <a:rPr lang="es-ES" sz="1200" dirty="0">
                <a:solidFill>
                  <a:schemeClr val="tx1">
                    <a:lumMod val="85000"/>
                    <a:lumOff val="15000"/>
                  </a:schemeClr>
                </a:solidFill>
                <a:latin typeface="Arial" panose="020B0604020202020204" pitchFamily="34" charset="0"/>
                <a:cs typeface="Arial" panose="020B0604020202020204" pitchFamily="34" charset="0"/>
              </a:rPr>
              <a:t> (2023-2030) busca abordar estas deficiencias, pero su éxito depende de convertirse en ley y de recursos adecuados. Es crucial </a:t>
            </a:r>
            <a:r>
              <a:rPr lang="es-ES" sz="1200" b="1" dirty="0">
                <a:solidFill>
                  <a:schemeClr val="tx1">
                    <a:lumMod val="85000"/>
                    <a:lumOff val="15000"/>
                  </a:schemeClr>
                </a:solidFill>
                <a:latin typeface="Arial" panose="020B0604020202020204" pitchFamily="34" charset="0"/>
                <a:cs typeface="Arial" panose="020B0604020202020204" pitchFamily="34" charset="0"/>
              </a:rPr>
              <a:t>reconocer que la </a:t>
            </a:r>
            <a:r>
              <a:rPr lang="es-ES" sz="1200" b="1" dirty="0" smtClean="0">
                <a:solidFill>
                  <a:schemeClr val="tx1">
                    <a:lumMod val="85000"/>
                    <a:lumOff val="15000"/>
                  </a:schemeClr>
                </a:solidFill>
                <a:latin typeface="Arial" panose="020B0604020202020204" pitchFamily="34" charset="0"/>
                <a:cs typeface="Arial" panose="020B0604020202020204" pitchFamily="34" charset="0"/>
              </a:rPr>
              <a:t>vulneración de </a:t>
            </a:r>
            <a:r>
              <a:rPr lang="es-ES" sz="1200" b="1" dirty="0">
                <a:solidFill>
                  <a:schemeClr val="tx1">
                    <a:lumMod val="85000"/>
                    <a:lumOff val="15000"/>
                  </a:schemeClr>
                </a:solidFill>
                <a:latin typeface="Arial" panose="020B0604020202020204" pitchFamily="34" charset="0"/>
                <a:cs typeface="Arial" panose="020B0604020202020204" pitchFamily="34" charset="0"/>
              </a:rPr>
              <a:t>los derechos </a:t>
            </a:r>
            <a:r>
              <a:rPr lang="es-ES" sz="1200" b="1" dirty="0" smtClean="0">
                <a:solidFill>
                  <a:schemeClr val="tx1">
                    <a:lumMod val="85000"/>
                    <a:lumOff val="15000"/>
                  </a:schemeClr>
                </a:solidFill>
                <a:latin typeface="Arial" panose="020B0604020202020204" pitchFamily="34" charset="0"/>
                <a:cs typeface="Arial" panose="020B0604020202020204" pitchFamily="34" charset="0"/>
              </a:rPr>
              <a:t>humanos* </a:t>
            </a:r>
            <a:r>
              <a:rPr lang="es-ES" sz="1200" dirty="0" smtClean="0">
                <a:solidFill>
                  <a:schemeClr val="tx1">
                    <a:lumMod val="85000"/>
                    <a:lumOff val="15000"/>
                  </a:schemeClr>
                </a:solidFill>
                <a:latin typeface="Arial" panose="020B0604020202020204" pitchFamily="34" charset="0"/>
                <a:cs typeface="Arial" panose="020B0604020202020204" pitchFamily="34" charset="0"/>
              </a:rPr>
              <a:t>de </a:t>
            </a:r>
            <a:r>
              <a:rPr lang="es-ES" sz="1200" dirty="0">
                <a:solidFill>
                  <a:schemeClr val="tx1">
                    <a:lumMod val="85000"/>
                    <a:lumOff val="15000"/>
                  </a:schemeClr>
                </a:solidFill>
                <a:latin typeface="Arial" panose="020B0604020202020204" pitchFamily="34" charset="0"/>
                <a:cs typeface="Arial" panose="020B0604020202020204" pitchFamily="34" charset="0"/>
              </a:rPr>
              <a:t>las personas sin hogar interconecta y afecta todos los aspectos de su vida</a:t>
            </a:r>
            <a:r>
              <a:rPr lang="es-ES" sz="1200" dirty="0" smtClean="0">
                <a:solidFill>
                  <a:schemeClr val="tx1">
                    <a:lumMod val="85000"/>
                    <a:lumOff val="15000"/>
                  </a:schemeClr>
                </a:solidFill>
                <a:latin typeface="Arial" panose="020B0604020202020204" pitchFamily="34" charset="0"/>
                <a:cs typeface="Arial" panose="020B0604020202020204" pitchFamily="34" charset="0"/>
              </a:rPr>
              <a:t>.</a:t>
            </a:r>
          </a:p>
          <a:p>
            <a:pPr algn="just"/>
            <a:endParaRPr lang="es-ES" sz="1100" dirty="0" smtClean="0">
              <a:solidFill>
                <a:schemeClr val="tx1">
                  <a:lumMod val="85000"/>
                  <a:lumOff val="15000"/>
                </a:schemeClr>
              </a:solidFill>
              <a:latin typeface="Arial" panose="020B0604020202020204" pitchFamily="34" charset="0"/>
              <a:cs typeface="Arial" panose="020B0604020202020204" pitchFamily="34" charset="0"/>
            </a:endParaRPr>
          </a:p>
          <a:p>
            <a:pPr algn="just"/>
            <a:r>
              <a:rPr lang="es-ES" sz="1100" b="1" i="1" dirty="0" smtClean="0">
                <a:solidFill>
                  <a:schemeClr val="tx1">
                    <a:lumMod val="85000"/>
                    <a:lumOff val="15000"/>
                  </a:schemeClr>
                </a:solidFill>
                <a:latin typeface="Arial" panose="020B0604020202020204" pitchFamily="34" charset="0"/>
                <a:cs typeface="Arial" panose="020B0604020202020204" pitchFamily="34" charset="0"/>
              </a:rPr>
              <a:t>*Derechos vulnerados</a:t>
            </a:r>
            <a:r>
              <a:rPr lang="es-ES" sz="1100" dirty="0" smtClean="0">
                <a:solidFill>
                  <a:schemeClr val="tx1">
                    <a:lumMod val="85000"/>
                    <a:lumOff val="15000"/>
                  </a:schemeClr>
                </a:solidFill>
                <a:latin typeface="Arial" panose="020B0604020202020204" pitchFamily="34" charset="0"/>
                <a:cs typeface="Arial" panose="020B0604020202020204" pitchFamily="34" charset="0"/>
              </a:rPr>
              <a:t>: derecho a una vivienda adecuada, a un trabajo decente, a una salud física y mental, a una buena administración, a la participación política y social, a la protección social y a la intimidad.</a:t>
            </a:r>
            <a:endParaRPr lang="es-ES" sz="11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 xmlns:a16="http://schemas.microsoft.com/office/drawing/2014/main" id="{990EE3FD-173A-1E49-8509-8FDF40B2A3EF}"/>
              </a:ext>
            </a:extLst>
          </p:cNvPr>
          <p:cNvPicPr>
            <a:picLocks noChangeAspect="1"/>
          </p:cNvPicPr>
          <p:nvPr/>
        </p:nvPicPr>
        <p:blipFill>
          <a:blip r:embed="rId2"/>
          <a:stretch>
            <a:fillRect/>
          </a:stretch>
        </p:blipFill>
        <p:spPr>
          <a:xfrm>
            <a:off x="4108199" y="2049049"/>
            <a:ext cx="279400" cy="279400"/>
          </a:xfrm>
          <a:prstGeom prst="rect">
            <a:avLst/>
          </a:prstGeom>
        </p:spPr>
      </p:pic>
      <p:pic>
        <p:nvPicPr>
          <p:cNvPr id="16" name="Imagen 15">
            <a:extLst>
              <a:ext uri="{FF2B5EF4-FFF2-40B4-BE49-F238E27FC236}">
                <a16:creationId xmlns="" xmlns:a16="http://schemas.microsoft.com/office/drawing/2014/main" id="{17498814-4BC2-7D4F-9311-57736C5E47C0}"/>
              </a:ext>
            </a:extLst>
          </p:cNvPr>
          <p:cNvPicPr>
            <a:picLocks noChangeAspect="1"/>
          </p:cNvPicPr>
          <p:nvPr/>
        </p:nvPicPr>
        <p:blipFill>
          <a:blip r:embed="rId3"/>
          <a:stretch>
            <a:fillRect/>
          </a:stretch>
        </p:blipFill>
        <p:spPr>
          <a:xfrm>
            <a:off x="3968499" y="220782"/>
            <a:ext cx="139700" cy="1181100"/>
          </a:xfrm>
          <a:prstGeom prst="rect">
            <a:avLst/>
          </a:prstGeom>
        </p:spPr>
      </p:pic>
      <p:sp>
        <p:nvSpPr>
          <p:cNvPr id="10" name="Marcador de pie de página 3">
            <a:extLst>
              <a:ext uri="{FF2B5EF4-FFF2-40B4-BE49-F238E27FC236}">
                <a16:creationId xmlns="" xmlns:a16="http://schemas.microsoft.com/office/drawing/2014/main" id="{7F8AD880-9D9E-EB40-9BA0-FFF8A46C8CA7}"/>
              </a:ext>
            </a:extLst>
          </p:cNvPr>
          <p:cNvSpPr txBox="1">
            <a:spLocks/>
          </p:cNvSpPr>
          <p:nvPr/>
        </p:nvSpPr>
        <p:spPr>
          <a:xfrm>
            <a:off x="5912367"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8" name="Imagen 7"/>
          <p:cNvPicPr>
            <a:picLocks noChangeAspect="1"/>
          </p:cNvPicPr>
          <p:nvPr/>
        </p:nvPicPr>
        <p:blipFill>
          <a:blip r:embed="rId4"/>
          <a:stretch>
            <a:fillRect/>
          </a:stretch>
        </p:blipFill>
        <p:spPr>
          <a:xfrm>
            <a:off x="8519480" y="4519730"/>
            <a:ext cx="597460" cy="597460"/>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1" t="-515" r="517" b="-26"/>
          <a:stretch/>
        </p:blipFill>
        <p:spPr>
          <a:xfrm>
            <a:off x="169042" y="42730"/>
            <a:ext cx="3638728" cy="4999290"/>
          </a:xfrm>
          <a:prstGeom prst="rect">
            <a:avLst/>
          </a:prstGeom>
        </p:spPr>
      </p:pic>
      <p:sp>
        <p:nvSpPr>
          <p:cNvPr id="3" name="CuadroTexto 2"/>
          <p:cNvSpPr txBox="1"/>
          <p:nvPr/>
        </p:nvSpPr>
        <p:spPr>
          <a:xfrm>
            <a:off x="4357086" y="2007522"/>
            <a:ext cx="1843197" cy="577081"/>
          </a:xfrm>
          <a:prstGeom prst="rect">
            <a:avLst/>
          </a:prstGeom>
          <a:noFill/>
        </p:spPr>
        <p:txBody>
          <a:bodyPr wrap="none" rtlCol="0">
            <a:spAutoFit/>
          </a:bodyPr>
          <a:lstStyle/>
          <a:p>
            <a:r>
              <a:rPr lang="es-ES" sz="1800" b="1" dirty="0">
                <a:solidFill>
                  <a:schemeClr val="tx1">
                    <a:lumMod val="85000"/>
                    <a:lumOff val="15000"/>
                  </a:schemeClr>
                </a:solidFill>
                <a:latin typeface="Arial" panose="020B0604020202020204" pitchFamily="34" charset="0"/>
                <a:cs typeface="Arial" panose="020B0604020202020204" pitchFamily="34" charset="0"/>
              </a:rPr>
              <a:t>DIFICULTADES</a:t>
            </a:r>
            <a:endParaRPr lang="es-ES" sz="1800" dirty="0">
              <a:solidFill>
                <a:schemeClr val="tx1">
                  <a:lumMod val="85000"/>
                  <a:lumOff val="15000"/>
                </a:schemeClr>
              </a:solidFill>
              <a:latin typeface="Arial" panose="020B0604020202020204" pitchFamily="34" charset="0"/>
              <a:cs typeface="Arial" panose="020B0604020202020204" pitchFamily="34" charset="0"/>
            </a:endParaRPr>
          </a:p>
          <a:p>
            <a:endParaRPr lang="es-ES" dirty="0"/>
          </a:p>
        </p:txBody>
      </p:sp>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8739" y="1453158"/>
            <a:ext cx="2250741" cy="1420734"/>
          </a:xfrm>
          <a:prstGeom prst="rect">
            <a:avLst/>
          </a:prstGeom>
        </p:spPr>
      </p:pic>
    </p:spTree>
    <p:extLst>
      <p:ext uri="{BB962C8B-B14F-4D97-AF65-F5344CB8AC3E}">
        <p14:creationId xmlns:p14="http://schemas.microsoft.com/office/powerpoint/2010/main" val="552227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ie de página 7">
            <a:extLst>
              <a:ext uri="{FF2B5EF4-FFF2-40B4-BE49-F238E27FC236}">
                <a16:creationId xmlns="" xmlns:a16="http://schemas.microsoft.com/office/drawing/2014/main" id="{B8B3733F-ACC3-FA43-8CE4-193D7B9BB00E}"/>
              </a:ext>
            </a:extLst>
          </p:cNvPr>
          <p:cNvSpPr>
            <a:spLocks noGrp="1"/>
          </p:cNvSpPr>
          <p:nvPr>
            <p:ph type="ftr" sz="quarter" idx="11"/>
          </p:nvPr>
        </p:nvSpPr>
        <p:spPr>
          <a:xfrm>
            <a:off x="5766834" y="4825716"/>
            <a:ext cx="3086100" cy="273844"/>
          </a:xfrm>
        </p:spPr>
        <p:txBody>
          <a:bodyPr/>
          <a:lstStyle/>
          <a:p>
            <a:r>
              <a:rPr lang="es-ES" dirty="0"/>
              <a:t>2</a:t>
            </a:r>
          </a:p>
        </p:txBody>
      </p:sp>
      <p:sp>
        <p:nvSpPr>
          <p:cNvPr id="13" name="CuadroTexto 12">
            <a:extLst>
              <a:ext uri="{FF2B5EF4-FFF2-40B4-BE49-F238E27FC236}">
                <a16:creationId xmlns="" xmlns:a16="http://schemas.microsoft.com/office/drawing/2014/main" id="{5E6B7572-4D1C-2D41-8C37-4DAD9076C725}"/>
              </a:ext>
            </a:extLst>
          </p:cNvPr>
          <p:cNvSpPr txBox="1"/>
          <p:nvPr/>
        </p:nvSpPr>
        <p:spPr>
          <a:xfrm>
            <a:off x="5213034" y="490651"/>
            <a:ext cx="3648725" cy="1361911"/>
          </a:xfrm>
          <a:prstGeom prst="rect">
            <a:avLst/>
          </a:prstGeom>
          <a:noFill/>
        </p:spPr>
        <p:txBody>
          <a:bodyPr wrap="square" rtlCol="0">
            <a:spAutoFit/>
          </a:bodyPr>
          <a:lstStyle/>
          <a:p>
            <a:pPr>
              <a:lnSpc>
                <a:spcPts val="3340"/>
              </a:lnSpc>
            </a:pPr>
            <a:r>
              <a:rPr lang="es-ES" sz="2000" b="1" dirty="0">
                <a:latin typeface="Arial" panose="020B0604020202020204" pitchFamily="34" charset="0"/>
                <a:cs typeface="Arial" panose="020B0604020202020204" pitchFamily="34" charset="0"/>
              </a:rPr>
              <a:t>En </a:t>
            </a:r>
            <a:r>
              <a:rPr lang="es-ES" sz="2000" b="1" dirty="0" smtClean="0">
                <a:latin typeface="Arial" panose="020B0604020202020204" pitchFamily="34" charset="0"/>
                <a:cs typeface="Arial" panose="020B0604020202020204" pitchFamily="34" charset="0"/>
              </a:rPr>
              <a:t>2025. </a:t>
            </a:r>
            <a:r>
              <a:rPr lang="es-ES" sz="1800" b="1" dirty="0" smtClean="0">
                <a:latin typeface="Arial" panose="020B0604020202020204" pitchFamily="34" charset="0"/>
                <a:cs typeface="Arial" panose="020B0604020202020204" pitchFamily="34" charset="0"/>
              </a:rPr>
              <a:t>SOY </a:t>
            </a:r>
            <a:r>
              <a:rPr lang="es-ES" sz="1800" b="1" dirty="0" smtClean="0">
                <a:solidFill>
                  <a:srgbClr val="FF0000"/>
                </a:solidFill>
                <a:latin typeface="Arial" panose="020B0604020202020204" pitchFamily="34" charset="0"/>
                <a:cs typeface="Arial" panose="020B0604020202020204" pitchFamily="34" charset="0"/>
              </a:rPr>
              <a:t>PERSONA</a:t>
            </a:r>
            <a:r>
              <a:rPr lang="es-ES" sz="1800" b="1" dirty="0" smtClean="0">
                <a:latin typeface="Arial" panose="020B0604020202020204" pitchFamily="34" charset="0"/>
                <a:cs typeface="Arial" panose="020B0604020202020204" pitchFamily="34" charset="0"/>
              </a:rPr>
              <a:t>, ESTOY EN SITUACIÓN DE </a:t>
            </a:r>
            <a:r>
              <a:rPr lang="es-ES" sz="1800" b="1" dirty="0" smtClean="0">
                <a:solidFill>
                  <a:srgbClr val="FF0000"/>
                </a:solidFill>
                <a:latin typeface="Arial" panose="020B0604020202020204" pitchFamily="34" charset="0"/>
                <a:cs typeface="Arial" panose="020B0604020202020204" pitchFamily="34" charset="0"/>
              </a:rPr>
              <a:t>SIN HOGAR</a:t>
            </a:r>
            <a:r>
              <a:rPr lang="es-ES" sz="1800" b="1" dirty="0" smtClean="0">
                <a:latin typeface="Arial" panose="020B0604020202020204" pitchFamily="34" charset="0"/>
                <a:cs typeface="Arial" panose="020B0604020202020204" pitchFamily="34" charset="0"/>
              </a:rPr>
              <a:t> Y </a:t>
            </a:r>
            <a:r>
              <a:rPr lang="es-ES" sz="1800" b="1" dirty="0" smtClean="0">
                <a:solidFill>
                  <a:srgbClr val="FF0000"/>
                </a:solidFill>
                <a:latin typeface="Arial" panose="020B0604020202020204" pitchFamily="34" charset="0"/>
                <a:cs typeface="Arial" panose="020B0604020202020204" pitchFamily="34" charset="0"/>
              </a:rPr>
              <a:t>QUIERO CONTARTE</a:t>
            </a:r>
            <a:endParaRPr lang="es-ES" sz="1800" b="1" dirty="0">
              <a:solidFill>
                <a:srgbClr val="FF000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 xmlns:a16="http://schemas.microsoft.com/office/drawing/2014/main" id="{387F9742-2548-B649-948B-ECE1069E6710}"/>
              </a:ext>
            </a:extLst>
          </p:cNvPr>
          <p:cNvSpPr txBox="1"/>
          <p:nvPr/>
        </p:nvSpPr>
        <p:spPr>
          <a:xfrm>
            <a:off x="387166" y="2888549"/>
            <a:ext cx="3796429" cy="2585323"/>
          </a:xfrm>
          <a:prstGeom prst="rect">
            <a:avLst/>
          </a:prstGeom>
          <a:noFill/>
        </p:spPr>
        <p:txBody>
          <a:bodyPr wrap="square" rtlCol="0">
            <a:spAutoFit/>
          </a:bodyPr>
          <a:lstStyle/>
          <a:p>
            <a:r>
              <a:rPr lang="es-ES" sz="1800" b="1" dirty="0" smtClean="0">
                <a:solidFill>
                  <a:srgbClr val="CF112D"/>
                </a:solidFill>
                <a:latin typeface="Arial" panose="020B0604020202020204" pitchFamily="34" charset="0"/>
                <a:cs typeface="Arial" panose="020B0604020202020204" pitchFamily="34" charset="0"/>
              </a:rPr>
              <a:t>Cómo me siento</a:t>
            </a:r>
          </a:p>
          <a:p>
            <a:endParaRPr lang="es-ES" sz="1200" b="1" dirty="0" smtClean="0">
              <a:solidFill>
                <a:schemeClr val="tx1">
                  <a:lumMod val="85000"/>
                  <a:lumOff val="15000"/>
                </a:schemeClr>
              </a:solidFill>
              <a:latin typeface="Arial" panose="020B0604020202020204" pitchFamily="34" charset="0"/>
              <a:cs typeface="Arial" panose="020B0604020202020204" pitchFamily="34" charset="0"/>
            </a:endParaRPr>
          </a:p>
          <a:p>
            <a:pPr algn="just"/>
            <a:r>
              <a:rPr lang="es-ES" sz="1200" dirty="0">
                <a:solidFill>
                  <a:schemeClr val="tx1">
                    <a:lumMod val="85000"/>
                    <a:lumOff val="15000"/>
                  </a:schemeClr>
                </a:solidFill>
                <a:latin typeface="Arial" panose="020B0604020202020204" pitchFamily="34" charset="0"/>
                <a:cs typeface="Arial" panose="020B0604020202020204" pitchFamily="34" charset="0"/>
              </a:rPr>
              <a:t>Este viaje emocional nos muestra las vivencias de las personas sin hogar, desde el dolor hasta la esperanza. </a:t>
            </a:r>
            <a:endParaRPr lang="es-ES" sz="1200"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es-ES" sz="1200" dirty="0" smtClean="0">
              <a:solidFill>
                <a:schemeClr val="tx1">
                  <a:lumMod val="85000"/>
                  <a:lumOff val="15000"/>
                </a:schemeClr>
              </a:solidFill>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La sociedad, frecuentemente, olvida que las personas en situación de sin hogar no solo enfrentan desafíos físicos, sino también una profunda crisis emocional. </a:t>
            </a:r>
            <a:r>
              <a:rPr lang="es-ES" sz="1200" dirty="0" smtClean="0">
                <a:latin typeface="Arial" panose="020B0604020202020204" pitchFamily="34" charset="0"/>
                <a:cs typeface="Arial" panose="020B0604020202020204" pitchFamily="34" charset="0"/>
              </a:rPr>
              <a:t>El </a:t>
            </a:r>
            <a:r>
              <a:rPr lang="es-ES" sz="1200" dirty="0">
                <a:latin typeface="Arial" panose="020B0604020202020204" pitchFamily="34" charset="0"/>
                <a:cs typeface="Arial" panose="020B0604020202020204" pitchFamily="34" charset="0"/>
              </a:rPr>
              <a:t>dolor, la soledad y el rechazo que sienten son a menudo </a:t>
            </a:r>
            <a:r>
              <a:rPr lang="es-ES" sz="1200" dirty="0" err="1">
                <a:latin typeface="Arial" panose="020B0604020202020204" pitchFamily="34" charset="0"/>
                <a:cs typeface="Arial" panose="020B0604020202020204" pitchFamily="34" charset="0"/>
              </a:rPr>
              <a:t>invisibilizados</a:t>
            </a:r>
            <a:r>
              <a:rPr lang="es-ES" sz="1200" dirty="0">
                <a:latin typeface="Arial" panose="020B0604020202020204" pitchFamily="34" charset="0"/>
                <a:cs typeface="Arial" panose="020B0604020202020204" pitchFamily="34" charset="0"/>
              </a:rPr>
              <a:t>. </a:t>
            </a: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a:p>
            <a:pPr algn="just"/>
            <a:endParaRPr lang="es-ES" sz="1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 xmlns:a16="http://schemas.microsoft.com/office/drawing/2014/main" id="{990EE3FD-173A-1E49-8509-8FDF40B2A3EF}"/>
              </a:ext>
            </a:extLst>
          </p:cNvPr>
          <p:cNvPicPr>
            <a:picLocks noChangeAspect="1"/>
          </p:cNvPicPr>
          <p:nvPr/>
        </p:nvPicPr>
        <p:blipFill>
          <a:blip r:embed="rId2"/>
          <a:stretch>
            <a:fillRect/>
          </a:stretch>
        </p:blipFill>
        <p:spPr>
          <a:xfrm>
            <a:off x="107766" y="2915933"/>
            <a:ext cx="279400" cy="279400"/>
          </a:xfrm>
          <a:prstGeom prst="rect">
            <a:avLst/>
          </a:prstGeom>
        </p:spPr>
      </p:pic>
      <p:pic>
        <p:nvPicPr>
          <p:cNvPr id="16" name="Imagen 15">
            <a:extLst>
              <a:ext uri="{FF2B5EF4-FFF2-40B4-BE49-F238E27FC236}">
                <a16:creationId xmlns="" xmlns:a16="http://schemas.microsoft.com/office/drawing/2014/main" id="{17498814-4BC2-7D4F-9311-57736C5E47C0}"/>
              </a:ext>
            </a:extLst>
          </p:cNvPr>
          <p:cNvPicPr>
            <a:picLocks noChangeAspect="1"/>
          </p:cNvPicPr>
          <p:nvPr/>
        </p:nvPicPr>
        <p:blipFill>
          <a:blip r:embed="rId3"/>
          <a:stretch>
            <a:fillRect/>
          </a:stretch>
        </p:blipFill>
        <p:spPr>
          <a:xfrm>
            <a:off x="4969360" y="544149"/>
            <a:ext cx="139700" cy="1181100"/>
          </a:xfrm>
          <a:prstGeom prst="rect">
            <a:avLst/>
          </a:prstGeom>
        </p:spPr>
      </p:pic>
      <p:sp>
        <p:nvSpPr>
          <p:cNvPr id="10" name="Marcador de pie de página 3">
            <a:extLst>
              <a:ext uri="{FF2B5EF4-FFF2-40B4-BE49-F238E27FC236}">
                <a16:creationId xmlns="" xmlns:a16="http://schemas.microsoft.com/office/drawing/2014/main" id="{7F8AD880-9D9E-EB40-9BA0-FFF8A46C8CA7}"/>
              </a:ext>
            </a:extLst>
          </p:cNvPr>
          <p:cNvSpPr txBox="1">
            <a:spLocks/>
          </p:cNvSpPr>
          <p:nvPr/>
        </p:nvSpPr>
        <p:spPr>
          <a:xfrm>
            <a:off x="5912367" y="4869656"/>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8" name="Imagen 7"/>
          <p:cNvPicPr>
            <a:picLocks noChangeAspect="1"/>
          </p:cNvPicPr>
          <p:nvPr/>
        </p:nvPicPr>
        <p:blipFill>
          <a:blip r:embed="rId4"/>
          <a:stretch>
            <a:fillRect/>
          </a:stretch>
        </p:blipFill>
        <p:spPr>
          <a:xfrm>
            <a:off x="8519480" y="4519730"/>
            <a:ext cx="597460" cy="59746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07" y="142734"/>
            <a:ext cx="4272897" cy="2620800"/>
          </a:xfrm>
          <a:prstGeom prst="rect">
            <a:avLst/>
          </a:prstGeom>
        </p:spPr>
      </p:pic>
      <p:sp>
        <p:nvSpPr>
          <p:cNvPr id="2" name="CuadroTexto 1"/>
          <p:cNvSpPr txBox="1"/>
          <p:nvPr/>
        </p:nvSpPr>
        <p:spPr>
          <a:xfrm>
            <a:off x="5793894" y="2819568"/>
            <a:ext cx="2991183" cy="2146742"/>
          </a:xfrm>
          <a:prstGeom prst="rect">
            <a:avLst/>
          </a:prstGeom>
          <a:noFill/>
        </p:spPr>
        <p:txBody>
          <a:bodyPr wrap="square" rtlCol="0">
            <a:spAutoFit/>
          </a:bodyPr>
          <a:lstStyle/>
          <a:p>
            <a:endParaRPr lang="es-ES" b="1" dirty="0" smtClean="0">
              <a:solidFill>
                <a:schemeClr val="tx1">
                  <a:lumMod val="95000"/>
                  <a:lumOff val="5000"/>
                </a:schemeClr>
              </a:solidFill>
              <a:latin typeface="Arial" panose="020B0604020202020204" pitchFamily="34" charset="0"/>
              <a:cs typeface="Arial" panose="020B0604020202020204" pitchFamily="34" charset="0"/>
            </a:endParaRPr>
          </a:p>
          <a:p>
            <a:r>
              <a:rPr lang="es-ES" sz="1200" b="1" dirty="0" smtClean="0">
                <a:solidFill>
                  <a:schemeClr val="bg2">
                    <a:lumMod val="10000"/>
                  </a:schemeClr>
                </a:solidFill>
                <a:latin typeface="Arial" panose="020B0604020202020204" pitchFamily="34" charset="0"/>
                <a:cs typeface="Arial" panose="020B0604020202020204" pitchFamily="34" charset="0"/>
              </a:rPr>
              <a:t>Nuestras </a:t>
            </a:r>
            <a:r>
              <a:rPr lang="es-ES" sz="1200" b="1" dirty="0">
                <a:solidFill>
                  <a:schemeClr val="bg2">
                    <a:lumMod val="10000"/>
                  </a:schemeClr>
                </a:solidFill>
                <a:latin typeface="Arial" panose="020B0604020202020204" pitchFamily="34" charset="0"/>
                <a:cs typeface="Arial" panose="020B0604020202020204" pitchFamily="34" charset="0"/>
              </a:rPr>
              <a:t>acciones pueden ser luz y </a:t>
            </a:r>
            <a:r>
              <a:rPr lang="es-ES" sz="1200" b="1" dirty="0" smtClean="0">
                <a:solidFill>
                  <a:schemeClr val="bg2">
                    <a:lumMod val="10000"/>
                  </a:schemeClr>
                </a:solidFill>
                <a:latin typeface="Arial" panose="020B0604020202020204" pitchFamily="34" charset="0"/>
                <a:cs typeface="Arial" panose="020B0604020202020204" pitchFamily="34" charset="0"/>
              </a:rPr>
              <a:t>esperanza.</a:t>
            </a:r>
            <a:r>
              <a:rPr lang="es-ES" sz="1200" dirty="0" smtClean="0">
                <a:solidFill>
                  <a:schemeClr val="bg2">
                    <a:lumMod val="10000"/>
                  </a:schemeClr>
                </a:solidFill>
                <a:latin typeface="Arial" panose="020B0604020202020204" pitchFamily="34" charset="0"/>
                <a:cs typeface="Arial" panose="020B0604020202020204" pitchFamily="34" charset="0"/>
              </a:rPr>
              <a:t> Necesitamos </a:t>
            </a:r>
            <a:r>
              <a:rPr lang="es-ES" sz="1200" dirty="0">
                <a:solidFill>
                  <a:schemeClr val="bg2">
                    <a:lumMod val="10000"/>
                  </a:schemeClr>
                </a:solidFill>
                <a:latin typeface="Arial" panose="020B0604020202020204" pitchFamily="34" charset="0"/>
                <a:cs typeface="Arial" panose="020B0604020202020204" pitchFamily="34" charset="0"/>
              </a:rPr>
              <a:t>programas que no solo cubran lo básico, sino que impulsen el crecimiento personal y emocional</a:t>
            </a:r>
            <a:r>
              <a:rPr lang="es-ES" sz="1200" dirty="0" smtClean="0">
                <a:solidFill>
                  <a:schemeClr val="bg2">
                    <a:lumMod val="10000"/>
                  </a:schemeClr>
                </a:solidFill>
                <a:latin typeface="Arial" panose="020B0604020202020204" pitchFamily="34" charset="0"/>
                <a:cs typeface="Arial" panose="020B0604020202020204" pitchFamily="34" charset="0"/>
              </a:rPr>
              <a:t>.</a:t>
            </a:r>
          </a:p>
          <a:p>
            <a:r>
              <a:rPr lang="es-ES" sz="1200" dirty="0">
                <a:solidFill>
                  <a:schemeClr val="bg2">
                    <a:lumMod val="10000"/>
                  </a:schemeClr>
                </a:solidFill>
                <a:latin typeface="Arial" panose="020B0604020202020204" pitchFamily="34" charset="0"/>
                <a:cs typeface="Arial" panose="020B0604020202020204" pitchFamily="34" charset="0"/>
              </a:rPr>
              <a:t/>
            </a:r>
            <a:br>
              <a:rPr lang="es-ES" sz="1200" dirty="0">
                <a:solidFill>
                  <a:schemeClr val="bg2">
                    <a:lumMod val="10000"/>
                  </a:schemeClr>
                </a:solidFill>
                <a:latin typeface="Arial" panose="020B0604020202020204" pitchFamily="34" charset="0"/>
                <a:cs typeface="Arial" panose="020B0604020202020204" pitchFamily="34" charset="0"/>
              </a:rPr>
            </a:br>
            <a:r>
              <a:rPr lang="es-ES" sz="1200" dirty="0">
                <a:solidFill>
                  <a:schemeClr val="bg2">
                    <a:lumMod val="10000"/>
                  </a:schemeClr>
                </a:solidFill>
                <a:latin typeface="Arial" panose="020B0604020202020204" pitchFamily="34" charset="0"/>
                <a:cs typeface="Arial" panose="020B0604020202020204" pitchFamily="34" charset="0"/>
              </a:rPr>
              <a:t>Es clave fortalecer redes de apoyo y asegurar servicios sociales que ofrezcan no solo ayuda, sino también </a:t>
            </a:r>
            <a:r>
              <a:rPr lang="es-ES" sz="1200" b="1" dirty="0">
                <a:solidFill>
                  <a:schemeClr val="bg2">
                    <a:lumMod val="10000"/>
                  </a:schemeClr>
                </a:solidFill>
                <a:latin typeface="Arial" panose="020B0604020202020204" pitchFamily="34" charset="0"/>
                <a:cs typeface="Arial" panose="020B0604020202020204" pitchFamily="34" charset="0"/>
              </a:rPr>
              <a:t>acompañamiento y dignidad</a:t>
            </a:r>
            <a:r>
              <a:rPr lang="es-ES" sz="1200" dirty="0">
                <a:solidFill>
                  <a:schemeClr val="bg2">
                    <a:lumMod val="10000"/>
                  </a:schemeClr>
                </a:solidFill>
                <a:latin typeface="Arial" panose="020B0604020202020204" pitchFamily="34" charset="0"/>
                <a:cs typeface="Arial" panose="020B0604020202020204" pitchFamily="34" charset="0"/>
              </a:rPr>
              <a:t>.</a:t>
            </a:r>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AutoShape 7" descr="data:image/jpg;base64,/9j/4AAQSkZJRgABAQEAYABgAAD/2wBDAAUDBAQEAwUEBAQFBQUGBwwIBwcHBw8LCwkMEQ8SEhEPERETFhwXExQaFRERGCEYGh0dHx8fExciJCIeJBweHx7/2wBDAQUFBQcGBw4ICA4eFBEUHh4eHh4eHh4eHh4eHh4eHh4eHh4eHh4eHh4eHh4eHh4eHh4eHh4eHh4eHh4eHh4eHh7/wAARCABxAH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bI6RxtJI6oigszMcAAdSTXMnx54cPzW76reQ/8/Fno13cW5HqJY4ihHvuxVHW73/hJ9e0rSbTTru80KO9c6ld7F+yyGONysWScuBKq5wCuV2k9RXbDgYHSs+Zy+E7HSp0UvaptvWyaVvXR6+Wmlu5yNn4s1LXYTeeEdDt9S04OyC8u7/7MkjKcMEUI78EEfMF5Hp81LBq/jDVnmgsNCttFa2fy55tUYyh3wG/crGR5iYI+csvPGCQcdWkaIWKIqlzubAxk9Mn8hTqOSXVieIpK/JTXle7fz1s/uS8jj4tR8d3E01n/AGXotg1u4Vr6eeSSGfIBzFGArHGcHLAA8AtyRLF4oudK1a10fxYthZ3V4GNlPbzEw3W3G5QGAKONw+XnI5BOCB015a295A0FzCksbdVYVw2jx2b3GrabrC293otqkjSNdqGjjVTjOW4AwCfwzWM5ypyS7/1/TJeJpymoSpqz7b376/lt2tud6jK6hlORS15t8IPEE15YPYTtck21xNCguQRMsayMIw4bndsC5zz3r0muiMuZJmdek6NSVN9G19wUUUVRkFFFFABRRRQAUHpRWJeeL/C1pcXNrN4h0z7VaqWmtkuVedR6eWpLk5wAAMkkAc0nJLcuFKdR2gm/QwPh1eatZxf8I7DpIutH0u4fT4dTS4VWKxjHzxNg5U/IWBO5lJwBXdV5Fret+ItP1jy/CNjqOnXesTs8FhqmnB4LiXbl5VYSDyvlXcysw6EhNxOep0zxP4mkDaW/hSSfWLJI/tzC8jS1O5cgpJjLM3J2bRjvgFS2FOol7p6mMwk6j9rGyvq9bPzbu7b6XWl9NNjtKK4zQfiPoOp+I7nQLgT6XfQFY/LvV8vfL/FErfdZ14PykhgwKkjOOm1rVtM0Wwe+1a+gs7ZBzJK4APsPU+gHJrZTi1dM8+phqtOahKLu/wAfQtTo0kLxrI0ZYYDL1FcRZeJtH8IvdaJ4pvdNsbuCJLhJY8r9vjcuAyRks5kBRgUBbsQcHA57Tvizq8kdyX8JTXO6eRrRkuVjHklj5YkBBKttxnG6sm303WPGHit9c1i3iimeNIEiiyUhiUsQgJALHLMS2BknoAABm/eacd/Q3VCFFS9tZ9rNXvf520ve6/E0PAV7cap431jXEtnt4tSuxMkTdURY0iXPoSIwxHYsa9gX7orF8O6Da6XEBGo3Y5NbdaxVlY5atR1Jcz/rsFFFFMzCiiigAooooA5X4h6rHbxaVocd+trd6zfxWoCSbZfJzulKY5HygruH3S4PXFa7+H9DbTYNN/smzW0t3WSCJIgghdTkMmMbWB5BGDXPWWoadpvxI1ez1meKO91E276Y0vR4VjCeWp6AiXzDt4z5gxnNdpWUbSbbO6u5UYQjG60vfu329NvW4hRWZWZVLL90kcj6UtFUBqLNZ3ksFrJdT2rMpgiZQ0hHQLuIHPuQPercknZnCtWkeTftAeFdGS80jWktwLjVNYhg1CNiWS5VYiwJU5GVEAHGMgnOeKoN4E0TTrG31Ky0q1+0zzx21pGiKm6R2wBux8qjkkjoATg9K6b4zT6Jq3gbS9et8S3cl7bJpsjbgy7p0aYbT0by45AcjIww45qHwjPo194lht/EmoLBd2k0MuhWkl2YUlzHhpFUECWTeXXB3FQBgDcc87SUm0tz3YzqSpQjJu0U7rW7s7d9tUvJJ9kXofAHiS1sStr4k0/znwHjGnbFC558ty7FWx0Zg4z/AA+mv/wrzS0nhEOp62LMkm8tZdSmlS644BLsSgB5IQqD0IxxXZUVt7OPU8367WXwtL0SX5Lp06rdHIxfDzwwLmZpLaae0bb5NjJcOba2IHLRx5wrHg57Y4xzmnDd6n4P1mPTdSkFxoV7dGHSrhp2kmiPl7/Jl3DJ+7Jtbc2QADzjPT6leraTmYCSRY0JkSJC7MBzgKOSfQDmuG+NUlrfeE9H1+y1TzEh1C3eyiiKmO4eR1RmJ6krC05ABHcnoKh8sdY7o2oVquJlyVW2nprfR209PPyvc9JhkWWMOpyDT6xPBlwbjR4mJycVt1uecFFFFABRRRQBxniS8fwt4pvPE82n3t/YXenQ20os4xJLA0LzOp2ZBKsJmHGSCo4wcjqLPUbS60eHVkmRbSWBbgSM67QhXdksDjGO+ce9TXUEdxEY5FBBrzrxD8PNwmj0nUNUsbWYsZbS1vpYoHLfezGrBee+Bz3zWdpR+E61UpVUva3TVtVrdLyuv6+87nUZdUMe7To7eZHGVfdzg9+eDXK6J4r8NaPca1b6vr9haXllOsVxFNcIHLeWrjaudzZ344HLAgZIrDhi+IfhrR4tJ0q/0+WxiQRwG6s2kngQcBVYSAMAOBuUkdyelU/C3w/a5ka41BS8zu0jyyDLu7EszE+pJJNY+xcqin1Xfb5E+yw0G5Sk5draW9br5W1/DXzp3kuvFUWrahPdRWBl1PUYoJmJW2ieXzNqp0DHzBnHJPHpXpmi/wBveGWl8SyaSNWlv7SGOXT1lWN7IRl2RUYja5/eHcSR8wyOMAZ3xD0CKw8ceCdLhjzFdG7abjjEJt5hn6mMD8a9S0O3Se03SqGB9adOGrS6f5I9PF4pqnTqSSbmndPtzysu61Xe+i8717Dxv4YudBbV31qwhihh8y6RpxvtyBlkdThgw6YIB9q2rK6s9U06C9s51uLS5jWWGWNvldGGQQfcGuV8ReANG1S6W6eytzOv3ZDGCw+h61z158NZIInj03U9VtIpCTJBbajPDC5PUmNHC5Pc4ye9a+/5M85/VZfzL7n8un3/AIGjN8TPCOn6rqllJFqL3FjcNBGYLOWdbhlUbtrquxcOWT5mXlTziuB8KeH77XtXnvrr7QBNeXFzFbvMzx2omlaQoi52j73JA5P4V3nhn4e2tnCsc0aKijCqowAPYV2ulaRa6cm2CMCiNPW7CWIjGDp0Vyp7672/rUXQrBdPsUgXsKv0UVocgUUUUAFFFFABRRRQA140f7yg0IioPlUCnUUAcX40UTeOvDcJ7Wl9L+Xkr/7PXU6VGI7RVFcv4u4+IPh1h1On6gv4brY/0FdXp/8Ax7L9KiG8vX9EdWI/h0v8P/t0ixRRRVnKFFFFABRRRQAUUUUAFFFFABRRRQAUUUUAcd43+Txh4Wl/vNdw/nDv/wDaddRp3/HstF7ZwXRieWGN5IWLRMyglCQQSp7HBI47E1JbR+VGFqUrNmtSpzxguyt+Lf6ktFFFUZBRRRQAUUUUAFFFFABRRRQAUUUUAFFFFABRRRQAUUUUAFFFFABRRRQAUUUUAf/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1674" y="2442129"/>
            <a:ext cx="1215632" cy="1227008"/>
          </a:xfrm>
          <a:prstGeom prst="rect">
            <a:avLst/>
          </a:prstGeom>
        </p:spPr>
      </p:pic>
      <p:sp>
        <p:nvSpPr>
          <p:cNvPr id="18" name="CuadroTexto 17"/>
          <p:cNvSpPr txBox="1"/>
          <p:nvPr/>
        </p:nvSpPr>
        <p:spPr>
          <a:xfrm>
            <a:off x="5766834" y="2500603"/>
            <a:ext cx="3204573" cy="730969"/>
          </a:xfrm>
          <a:prstGeom prst="rect">
            <a:avLst/>
          </a:prstGeom>
          <a:noFill/>
        </p:spPr>
        <p:txBody>
          <a:bodyPr wrap="square" rtlCol="0">
            <a:spAutoFit/>
          </a:bodyPr>
          <a:lstStyle/>
          <a:p>
            <a:r>
              <a:rPr lang="es-ES" sz="1400" b="1" i="1" dirty="0">
                <a:solidFill>
                  <a:schemeClr val="bg2">
                    <a:lumMod val="25000"/>
                  </a:schemeClr>
                </a:solidFill>
                <a:latin typeface="Arial" panose="020B0604020202020204" pitchFamily="34" charset="0"/>
                <a:cs typeface="Arial" panose="020B0604020202020204" pitchFamily="34" charset="0"/>
              </a:rPr>
              <a:t>¿Estamos escuchando y respondiendo a estas emociones? </a:t>
            </a:r>
          </a:p>
          <a:p>
            <a:endParaRPr lang="es-ES" dirty="0"/>
          </a:p>
        </p:txBody>
      </p:sp>
    </p:spTree>
    <p:extLst>
      <p:ext uri="{BB962C8B-B14F-4D97-AF65-F5344CB8AC3E}">
        <p14:creationId xmlns:p14="http://schemas.microsoft.com/office/powerpoint/2010/main" val="1218243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F0F49941-6D4D-D243-B4FD-58BB21069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34" y="807371"/>
            <a:ext cx="4873956" cy="2785117"/>
          </a:xfrm>
          <a:prstGeom prst="rect">
            <a:avLst/>
          </a:prstGeom>
        </p:spPr>
      </p:pic>
      <p:sp>
        <p:nvSpPr>
          <p:cNvPr id="8" name="Marcador de pie de página 7">
            <a:extLst>
              <a:ext uri="{FF2B5EF4-FFF2-40B4-BE49-F238E27FC236}">
                <a16:creationId xmlns="" xmlns:a16="http://schemas.microsoft.com/office/drawing/2014/main" id="{D4C3FA5D-38F4-5D4E-AB37-56F1C929EF1E}"/>
              </a:ext>
            </a:extLst>
          </p:cNvPr>
          <p:cNvSpPr>
            <a:spLocks noGrp="1"/>
          </p:cNvSpPr>
          <p:nvPr>
            <p:ph type="ftr" sz="quarter" idx="11"/>
          </p:nvPr>
        </p:nvSpPr>
        <p:spPr/>
        <p:txBody>
          <a:bodyPr/>
          <a:lstStyle/>
          <a:p>
            <a:r>
              <a:rPr lang="es-ES" dirty="0"/>
              <a:t>2</a:t>
            </a:r>
          </a:p>
        </p:txBody>
      </p:sp>
      <p:sp>
        <p:nvSpPr>
          <p:cNvPr id="16" name="CuadroTexto 15">
            <a:extLst>
              <a:ext uri="{FF2B5EF4-FFF2-40B4-BE49-F238E27FC236}">
                <a16:creationId xmlns="" xmlns:a16="http://schemas.microsoft.com/office/drawing/2014/main" id="{AA5DD154-032B-7A42-A89C-14BBA945841B}"/>
              </a:ext>
            </a:extLst>
          </p:cNvPr>
          <p:cNvSpPr txBox="1"/>
          <p:nvPr/>
        </p:nvSpPr>
        <p:spPr>
          <a:xfrm>
            <a:off x="5151715" y="567498"/>
            <a:ext cx="3669531" cy="479747"/>
          </a:xfrm>
          <a:prstGeom prst="rect">
            <a:avLst/>
          </a:prstGeom>
          <a:noFill/>
        </p:spPr>
        <p:txBody>
          <a:bodyPr wrap="square" rtlCol="0">
            <a:spAutoFit/>
          </a:bodyPr>
          <a:lstStyle/>
          <a:p>
            <a:pPr>
              <a:lnSpc>
                <a:spcPts val="3340"/>
              </a:lnSpc>
            </a:pPr>
            <a:r>
              <a:rPr lang="es-ES" sz="2400" b="1" dirty="0" smtClean="0">
                <a:latin typeface="Arial" panose="020B0604020202020204" pitchFamily="34" charset="0"/>
                <a:cs typeface="Arial" panose="020B0604020202020204" pitchFamily="34" charset="0"/>
              </a:rPr>
              <a:t>SEÑALES Y APOYO</a:t>
            </a:r>
            <a:endParaRPr lang="es-ES" sz="2400" b="1"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 xmlns:a16="http://schemas.microsoft.com/office/drawing/2014/main" id="{6D98D1F0-823B-2B47-A75D-9C2E26BA1BAD}"/>
              </a:ext>
            </a:extLst>
          </p:cNvPr>
          <p:cNvSpPr txBox="1"/>
          <p:nvPr/>
        </p:nvSpPr>
        <p:spPr>
          <a:xfrm>
            <a:off x="5161271" y="1149889"/>
            <a:ext cx="3329768" cy="2616101"/>
          </a:xfrm>
          <a:prstGeom prst="rect">
            <a:avLst/>
          </a:prstGeom>
          <a:noFill/>
        </p:spPr>
        <p:txBody>
          <a:bodyPr wrap="square" rtlCol="0">
            <a:spAutoFit/>
          </a:bodyPr>
          <a:lstStyle/>
          <a:p>
            <a:pPr>
              <a:spcBef>
                <a:spcPts val="600"/>
              </a:spcBef>
            </a:pPr>
            <a:r>
              <a:rPr lang="es-ES" sz="1200" dirty="0">
                <a:solidFill>
                  <a:schemeClr val="bg2">
                    <a:lumMod val="25000"/>
                  </a:schemeClr>
                </a:solidFill>
                <a:latin typeface="Arial" panose="020B0604020202020204" pitchFamily="34" charset="0"/>
                <a:cs typeface="Arial" panose="020B0604020202020204" pitchFamily="34" charset="0"/>
              </a:rPr>
              <a:t>E</a:t>
            </a:r>
            <a:r>
              <a:rPr lang="es-ES" sz="1200" dirty="0" smtClean="0">
                <a:solidFill>
                  <a:schemeClr val="bg2">
                    <a:lumMod val="25000"/>
                  </a:schemeClr>
                </a:solidFill>
                <a:latin typeface="Arial" panose="020B0604020202020204" pitchFamily="34" charset="0"/>
                <a:cs typeface="Arial" panose="020B0604020202020204" pitchFamily="34" charset="0"/>
              </a:rPr>
              <a:t>n </a:t>
            </a:r>
            <a:r>
              <a:rPr lang="es-ES" sz="1200" dirty="0">
                <a:solidFill>
                  <a:schemeClr val="bg2">
                    <a:lumMod val="25000"/>
                  </a:schemeClr>
                </a:solidFill>
                <a:latin typeface="Arial" panose="020B0604020202020204" pitchFamily="34" charset="0"/>
                <a:cs typeface="Arial" panose="020B0604020202020204" pitchFamily="34" charset="0"/>
              </a:rPr>
              <a:t>el camino de la vida, todos necesitamos </a:t>
            </a:r>
            <a:r>
              <a:rPr lang="es-ES" sz="1200" b="1" dirty="0">
                <a:solidFill>
                  <a:schemeClr val="bg2">
                    <a:lumMod val="25000"/>
                  </a:schemeClr>
                </a:solidFill>
                <a:latin typeface="Arial" panose="020B0604020202020204" pitchFamily="34" charset="0"/>
                <a:cs typeface="Arial" panose="020B0604020202020204" pitchFamily="34" charset="0"/>
              </a:rPr>
              <a:t>señales y apoyo</a:t>
            </a:r>
            <a:r>
              <a:rPr lang="es-ES" sz="1200" dirty="0">
                <a:solidFill>
                  <a:schemeClr val="bg2">
                    <a:lumMod val="25000"/>
                  </a:schemeClr>
                </a:solidFill>
                <a:latin typeface="Arial" panose="020B0604020202020204" pitchFamily="34" charset="0"/>
                <a:cs typeface="Arial" panose="020B0604020202020204" pitchFamily="34" charset="0"/>
              </a:rPr>
              <a:t> para no perdernos, y es responsabilidad de la comunidad proporcionar esta ayuda. </a:t>
            </a:r>
            <a:endParaRPr lang="es-ES" sz="1200" dirty="0" smtClean="0">
              <a:solidFill>
                <a:schemeClr val="bg2">
                  <a:lumMod val="25000"/>
                </a:schemeClr>
              </a:solidFill>
              <a:latin typeface="Arial" panose="020B0604020202020204" pitchFamily="34" charset="0"/>
              <a:cs typeface="Arial" panose="020B0604020202020204" pitchFamily="34" charset="0"/>
            </a:endParaRPr>
          </a:p>
          <a:p>
            <a:pPr>
              <a:spcBef>
                <a:spcPts val="600"/>
              </a:spcBef>
            </a:pPr>
            <a:endParaRPr lang="es-ES" sz="1200" dirty="0" smtClean="0">
              <a:solidFill>
                <a:schemeClr val="bg2">
                  <a:lumMod val="25000"/>
                </a:schemeClr>
              </a:solidFill>
              <a:latin typeface="Arial" panose="020B0604020202020204" pitchFamily="34" charset="0"/>
              <a:cs typeface="Arial" panose="020B0604020202020204" pitchFamily="34" charset="0"/>
            </a:endParaRPr>
          </a:p>
          <a:p>
            <a:pPr>
              <a:spcBef>
                <a:spcPts val="600"/>
              </a:spcBef>
            </a:pPr>
            <a:r>
              <a:rPr lang="es-ES" sz="1200" dirty="0" smtClean="0">
                <a:solidFill>
                  <a:schemeClr val="bg2">
                    <a:lumMod val="25000"/>
                  </a:schemeClr>
                </a:solidFill>
                <a:latin typeface="Arial" panose="020B0604020202020204" pitchFamily="34" charset="0"/>
                <a:cs typeface="Arial" panose="020B0604020202020204" pitchFamily="34" charset="0"/>
              </a:rPr>
              <a:t>Para </a:t>
            </a:r>
            <a:r>
              <a:rPr lang="es-ES" sz="1200" dirty="0">
                <a:solidFill>
                  <a:schemeClr val="bg2">
                    <a:lumMod val="25000"/>
                  </a:schemeClr>
                </a:solidFill>
                <a:latin typeface="Arial" panose="020B0604020202020204" pitchFamily="34" charset="0"/>
                <a:cs typeface="Arial" panose="020B0604020202020204" pitchFamily="34" charset="0"/>
              </a:rPr>
              <a:t>ayudar a las personas sin hogar, es esencial verlas y tratarlas como individuos, evitando prejuicios y brindando apoyo emocional y social, no solo material. </a:t>
            </a:r>
            <a:endParaRPr lang="es-ES" sz="1200" dirty="0" smtClean="0">
              <a:solidFill>
                <a:schemeClr val="bg2">
                  <a:lumMod val="25000"/>
                </a:schemeClr>
              </a:solidFill>
              <a:latin typeface="Arial" panose="020B0604020202020204" pitchFamily="34" charset="0"/>
              <a:cs typeface="Arial" panose="020B0604020202020204" pitchFamily="34" charset="0"/>
            </a:endParaRPr>
          </a:p>
          <a:p>
            <a:pPr>
              <a:spcBef>
                <a:spcPts val="600"/>
              </a:spcBef>
            </a:pPr>
            <a:endParaRPr lang="es-ES" sz="1200" dirty="0" smtClean="0">
              <a:solidFill>
                <a:schemeClr val="bg2">
                  <a:lumMod val="25000"/>
                </a:schemeClr>
              </a:solidFill>
              <a:latin typeface="Arial" panose="020B0604020202020204" pitchFamily="34" charset="0"/>
              <a:cs typeface="Arial" panose="020B0604020202020204" pitchFamily="34" charset="0"/>
            </a:endParaRPr>
          </a:p>
          <a:p>
            <a:pPr>
              <a:spcBef>
                <a:spcPts val="600"/>
              </a:spcBef>
            </a:pPr>
            <a:r>
              <a:rPr lang="es-ES" sz="1200" b="1" dirty="0" smtClean="0">
                <a:solidFill>
                  <a:schemeClr val="bg2">
                    <a:lumMod val="25000"/>
                  </a:schemeClr>
                </a:solidFill>
                <a:latin typeface="Arial" panose="020B0604020202020204" pitchFamily="34" charset="0"/>
                <a:cs typeface="Arial" panose="020B0604020202020204" pitchFamily="34" charset="0"/>
              </a:rPr>
              <a:t>Ofrecer </a:t>
            </a:r>
            <a:r>
              <a:rPr lang="es-ES" sz="1200" b="1" dirty="0">
                <a:solidFill>
                  <a:schemeClr val="bg2">
                    <a:lumMod val="25000"/>
                  </a:schemeClr>
                </a:solidFill>
                <a:latin typeface="Arial" panose="020B0604020202020204" pitchFamily="34" charset="0"/>
                <a:cs typeface="Arial" panose="020B0604020202020204" pitchFamily="34" charset="0"/>
              </a:rPr>
              <a:t>cercanía, interés real y dignidad </a:t>
            </a:r>
            <a:r>
              <a:rPr lang="es-ES" sz="1200" dirty="0">
                <a:solidFill>
                  <a:schemeClr val="bg2">
                    <a:lumMod val="25000"/>
                  </a:schemeClr>
                </a:solidFill>
                <a:latin typeface="Arial" panose="020B0604020202020204" pitchFamily="34" charset="0"/>
                <a:cs typeface="Arial" panose="020B0604020202020204" pitchFamily="34" charset="0"/>
              </a:rPr>
              <a:t>es clave para facilitar su integración y progreso</a:t>
            </a:r>
            <a:r>
              <a:rPr lang="es-ES" sz="1200" dirty="0" smtClean="0">
                <a:solidFill>
                  <a:schemeClr val="bg2">
                    <a:lumMod val="25000"/>
                  </a:schemeClr>
                </a:solidFill>
                <a:latin typeface="Arial" panose="020B0604020202020204" pitchFamily="34" charset="0"/>
                <a:cs typeface="Arial" panose="020B0604020202020204" pitchFamily="34" charset="0"/>
              </a:rPr>
              <a:t>.</a:t>
            </a:r>
            <a:endParaRPr lang="es-ES" sz="1200" dirty="0">
              <a:solidFill>
                <a:schemeClr val="bg2">
                  <a:lumMod val="25000"/>
                </a:schemeClr>
              </a:solidFill>
              <a:latin typeface="Arial" panose="020B0604020202020204" pitchFamily="34" charset="0"/>
              <a:cs typeface="Arial" panose="020B0604020202020204" pitchFamily="34" charset="0"/>
            </a:endParaRPr>
          </a:p>
        </p:txBody>
      </p:sp>
      <p:pic>
        <p:nvPicPr>
          <p:cNvPr id="21" name="Imagen 20">
            <a:extLst>
              <a:ext uri="{FF2B5EF4-FFF2-40B4-BE49-F238E27FC236}">
                <a16:creationId xmlns="" xmlns:a16="http://schemas.microsoft.com/office/drawing/2014/main" id="{CA57C82D-7F4C-0C46-A758-5219EAC5A180}"/>
              </a:ext>
            </a:extLst>
          </p:cNvPr>
          <p:cNvPicPr>
            <a:picLocks noChangeAspect="1"/>
          </p:cNvPicPr>
          <p:nvPr/>
        </p:nvPicPr>
        <p:blipFill>
          <a:blip r:embed="rId3"/>
          <a:stretch>
            <a:fillRect/>
          </a:stretch>
        </p:blipFill>
        <p:spPr>
          <a:xfrm>
            <a:off x="4946640" y="319871"/>
            <a:ext cx="139700" cy="1181100"/>
          </a:xfrm>
          <a:prstGeom prst="rect">
            <a:avLst/>
          </a:prstGeom>
        </p:spPr>
      </p:pic>
      <p:sp>
        <p:nvSpPr>
          <p:cNvPr id="34" name="Marcador de pie de página 3">
            <a:extLst>
              <a:ext uri="{FF2B5EF4-FFF2-40B4-BE49-F238E27FC236}">
                <a16:creationId xmlns="" xmlns:a16="http://schemas.microsoft.com/office/drawing/2014/main" id="{632B294A-C73E-7A41-95F7-736D7B811F98}"/>
              </a:ext>
            </a:extLst>
          </p:cNvPr>
          <p:cNvSpPr txBox="1">
            <a:spLocks/>
          </p:cNvSpPr>
          <p:nvPr/>
        </p:nvSpPr>
        <p:spPr>
          <a:xfrm>
            <a:off x="5919234" y="4873494"/>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s-ES" sz="900" b="0" dirty="0">
                <a:solidFill>
                  <a:schemeClr val="tx1"/>
                </a:solidFill>
              </a:rPr>
              <a:t>9</a:t>
            </a:r>
          </a:p>
        </p:txBody>
      </p:sp>
      <p:pic>
        <p:nvPicPr>
          <p:cNvPr id="9" name="Imagen 8">
            <a:extLst>
              <a:ext uri="{FF2B5EF4-FFF2-40B4-BE49-F238E27FC236}">
                <a16:creationId xmlns="" xmlns:a16="http://schemas.microsoft.com/office/drawing/2014/main" id="{C8244BB8-4A0E-4247-9434-875F19E73BFC}"/>
              </a:ext>
            </a:extLst>
          </p:cNvPr>
          <p:cNvPicPr>
            <a:picLocks noChangeAspect="1"/>
          </p:cNvPicPr>
          <p:nvPr/>
        </p:nvPicPr>
        <p:blipFill>
          <a:blip r:embed="rId4"/>
          <a:stretch>
            <a:fillRect/>
          </a:stretch>
        </p:blipFill>
        <p:spPr>
          <a:xfrm>
            <a:off x="8582442" y="4365361"/>
            <a:ext cx="599017" cy="599017"/>
          </a:xfrm>
          <a:prstGeom prst="rect">
            <a:avLst/>
          </a:prstGeom>
        </p:spPr>
      </p:pic>
      <p:sp>
        <p:nvSpPr>
          <p:cNvPr id="2" name="CuadroTexto 1"/>
          <p:cNvSpPr txBox="1"/>
          <p:nvPr/>
        </p:nvSpPr>
        <p:spPr>
          <a:xfrm>
            <a:off x="1517997" y="3695947"/>
            <a:ext cx="3498493" cy="1592744"/>
          </a:xfrm>
          <a:prstGeom prst="rect">
            <a:avLst/>
          </a:prstGeom>
          <a:noFill/>
        </p:spPr>
        <p:txBody>
          <a:bodyPr wrap="square" rtlCol="0">
            <a:spAutoFit/>
          </a:bodyPr>
          <a:lstStyle/>
          <a:p>
            <a:pPr algn="r"/>
            <a:r>
              <a:rPr lang="es-ES" sz="1200" dirty="0">
                <a:solidFill>
                  <a:schemeClr val="bg2">
                    <a:lumMod val="25000"/>
                  </a:schemeClr>
                </a:solidFill>
                <a:latin typeface="Arial" panose="020B0604020202020204" pitchFamily="34" charset="0"/>
                <a:cs typeface="Arial" panose="020B0604020202020204" pitchFamily="34" charset="0"/>
              </a:rPr>
              <a:t>No nos paramos a pensar que a lo mejor lo que necesita esa persona es </a:t>
            </a:r>
            <a:r>
              <a:rPr lang="es-ES" sz="1200" b="1" dirty="0">
                <a:solidFill>
                  <a:schemeClr val="bg2">
                    <a:lumMod val="25000"/>
                  </a:schemeClr>
                </a:solidFill>
                <a:latin typeface="Arial" panose="020B0604020202020204" pitchFamily="34" charset="0"/>
                <a:cs typeface="Arial" panose="020B0604020202020204" pitchFamily="34" charset="0"/>
              </a:rPr>
              <a:t>que le escuchen, </a:t>
            </a:r>
            <a:endParaRPr lang="es-ES" sz="1200" b="1" dirty="0" smtClean="0">
              <a:solidFill>
                <a:schemeClr val="bg2">
                  <a:lumMod val="25000"/>
                </a:schemeClr>
              </a:solidFill>
              <a:latin typeface="Arial" panose="020B0604020202020204" pitchFamily="34" charset="0"/>
              <a:cs typeface="Arial" panose="020B0604020202020204" pitchFamily="34" charset="0"/>
            </a:endParaRPr>
          </a:p>
          <a:p>
            <a:pPr algn="r"/>
            <a:r>
              <a:rPr lang="es-ES" sz="1200" b="1" dirty="0" smtClean="0">
                <a:solidFill>
                  <a:schemeClr val="bg2">
                    <a:lumMod val="25000"/>
                  </a:schemeClr>
                </a:solidFill>
                <a:latin typeface="Arial" panose="020B0604020202020204" pitchFamily="34" charset="0"/>
                <a:cs typeface="Arial" panose="020B0604020202020204" pitchFamily="34" charset="0"/>
              </a:rPr>
              <a:t>le </a:t>
            </a:r>
            <a:r>
              <a:rPr lang="es-ES" sz="1200" b="1" dirty="0">
                <a:solidFill>
                  <a:schemeClr val="bg2">
                    <a:lumMod val="25000"/>
                  </a:schemeClr>
                </a:solidFill>
                <a:latin typeface="Arial" panose="020B0604020202020204" pitchFamily="34" charset="0"/>
                <a:cs typeface="Arial" panose="020B0604020202020204" pitchFamily="34" charset="0"/>
              </a:rPr>
              <a:t>den los buenos días o simplemente le brinden la oportunidad de conocerle</a:t>
            </a:r>
            <a:r>
              <a:rPr lang="es-ES" sz="1200" dirty="0">
                <a:solidFill>
                  <a:schemeClr val="bg2">
                    <a:lumMod val="25000"/>
                  </a:schemeClr>
                </a:solidFill>
                <a:latin typeface="Arial" panose="020B0604020202020204" pitchFamily="34" charset="0"/>
                <a:cs typeface="Arial" panose="020B0604020202020204" pitchFamily="34" charset="0"/>
              </a:rPr>
              <a:t>. </a:t>
            </a:r>
            <a:endParaRPr lang="es-ES" sz="1200" dirty="0" smtClean="0">
              <a:solidFill>
                <a:schemeClr val="bg2">
                  <a:lumMod val="25000"/>
                </a:schemeClr>
              </a:solidFill>
              <a:latin typeface="Arial" panose="020B0604020202020204" pitchFamily="34" charset="0"/>
              <a:cs typeface="Arial" panose="020B0604020202020204" pitchFamily="34" charset="0"/>
            </a:endParaRPr>
          </a:p>
          <a:p>
            <a:pPr algn="r"/>
            <a:endParaRPr lang="es-ES" sz="1200" dirty="0">
              <a:solidFill>
                <a:schemeClr val="bg2">
                  <a:lumMod val="25000"/>
                </a:schemeClr>
              </a:solidFill>
              <a:latin typeface="Arial" panose="020B0604020202020204" pitchFamily="34" charset="0"/>
              <a:cs typeface="Arial" panose="020B0604020202020204" pitchFamily="34" charset="0"/>
            </a:endParaRPr>
          </a:p>
          <a:p>
            <a:pPr algn="r"/>
            <a:r>
              <a:rPr lang="es-ES" sz="1200" dirty="0">
                <a:solidFill>
                  <a:schemeClr val="bg2">
                    <a:lumMod val="25000"/>
                  </a:schemeClr>
                </a:solidFill>
                <a:latin typeface="Arial" panose="020B0604020202020204" pitchFamily="34" charset="0"/>
                <a:cs typeface="Arial" panose="020B0604020202020204" pitchFamily="34" charset="0"/>
              </a:rPr>
              <a:t>Ofréceme cercanía, interés real, dignidad, acompañamiento y apoyo</a:t>
            </a:r>
            <a:r>
              <a:rPr lang="es-ES" sz="1200" b="1" dirty="0">
                <a:solidFill>
                  <a:schemeClr val="bg2">
                    <a:lumMod val="25000"/>
                  </a:schemeClr>
                </a:solidFill>
                <a:latin typeface="Arial" panose="020B0604020202020204" pitchFamily="34" charset="0"/>
                <a:cs typeface="Arial" panose="020B0604020202020204" pitchFamily="34" charset="0"/>
              </a:rPr>
              <a:t>.</a:t>
            </a:r>
            <a:r>
              <a:rPr lang="es-ES" sz="1200" b="1" dirty="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a:p>
            <a:endParaRPr lang="es-ES" dirty="0"/>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573" y="283151"/>
            <a:ext cx="1130096" cy="1254541"/>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66" y="3754394"/>
            <a:ext cx="1116331" cy="1116331"/>
          </a:xfrm>
          <a:prstGeom prst="rect">
            <a:avLst/>
          </a:prstGeom>
        </p:spPr>
      </p:pic>
    </p:spTree>
    <p:extLst>
      <p:ext uri="{BB962C8B-B14F-4D97-AF65-F5344CB8AC3E}">
        <p14:creationId xmlns:p14="http://schemas.microsoft.com/office/powerpoint/2010/main" val="2941149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287" y="87266"/>
            <a:ext cx="7460604" cy="4953841"/>
          </a:xfrm>
          <a:prstGeom prst="rect">
            <a:avLst/>
          </a:prstGeom>
        </p:spPr>
      </p:pic>
      <p:sp>
        <p:nvSpPr>
          <p:cNvPr id="8" name="Marcador de pie de página 7">
            <a:extLst>
              <a:ext uri="{FF2B5EF4-FFF2-40B4-BE49-F238E27FC236}">
                <a16:creationId xmlns="" xmlns:a16="http://schemas.microsoft.com/office/drawing/2014/main" id="{D4C3FA5D-38F4-5D4E-AB37-56F1C929EF1E}"/>
              </a:ext>
            </a:extLst>
          </p:cNvPr>
          <p:cNvSpPr>
            <a:spLocks noGrp="1"/>
          </p:cNvSpPr>
          <p:nvPr>
            <p:ph type="ftr" sz="quarter" idx="11"/>
          </p:nvPr>
        </p:nvSpPr>
        <p:spPr/>
        <p:txBody>
          <a:bodyPr/>
          <a:lstStyle/>
          <a:p>
            <a:r>
              <a:rPr lang="es-ES" dirty="0"/>
              <a:t>2</a:t>
            </a:r>
          </a:p>
        </p:txBody>
      </p:sp>
      <p:sp>
        <p:nvSpPr>
          <p:cNvPr id="16" name="CuadroTexto 15">
            <a:extLst>
              <a:ext uri="{FF2B5EF4-FFF2-40B4-BE49-F238E27FC236}">
                <a16:creationId xmlns="" xmlns:a16="http://schemas.microsoft.com/office/drawing/2014/main" id="{AA5DD154-032B-7A42-A89C-14BBA945841B}"/>
              </a:ext>
            </a:extLst>
          </p:cNvPr>
          <p:cNvSpPr txBox="1"/>
          <p:nvPr/>
        </p:nvSpPr>
        <p:spPr>
          <a:xfrm>
            <a:off x="2006435" y="87266"/>
            <a:ext cx="3992713" cy="1361911"/>
          </a:xfrm>
          <a:prstGeom prst="rect">
            <a:avLst/>
          </a:prstGeom>
          <a:noFill/>
        </p:spPr>
        <p:txBody>
          <a:bodyPr wrap="square" rtlCol="0">
            <a:spAutoFit/>
          </a:bodyPr>
          <a:lstStyle/>
          <a:p>
            <a:pPr>
              <a:lnSpc>
                <a:spcPts val="3340"/>
              </a:lnSpc>
            </a:pPr>
            <a:r>
              <a:rPr lang="es-ES" sz="2400" b="1" dirty="0" smtClean="0">
                <a:solidFill>
                  <a:schemeClr val="bg2">
                    <a:lumMod val="25000"/>
                  </a:schemeClr>
                </a:solidFill>
                <a:latin typeface="Arial" panose="020B0604020202020204" pitchFamily="34" charset="0"/>
                <a:cs typeface="Arial" panose="020B0604020202020204" pitchFamily="34" charset="0"/>
              </a:rPr>
              <a:t>¿CÓMO PODEMOS RESPONDER Y ACTUAR COMO SOCIEDAD?</a:t>
            </a:r>
            <a:endParaRPr lang="es-ES" sz="2400" b="1" dirty="0">
              <a:solidFill>
                <a:schemeClr val="bg2">
                  <a:lumMod val="25000"/>
                </a:schemeClr>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 xmlns:a16="http://schemas.microsoft.com/office/drawing/2014/main" id="{6D98D1F0-823B-2B47-A75D-9C2E26BA1BAD}"/>
              </a:ext>
            </a:extLst>
          </p:cNvPr>
          <p:cNvSpPr txBox="1"/>
          <p:nvPr/>
        </p:nvSpPr>
        <p:spPr>
          <a:xfrm>
            <a:off x="1657885" y="2225103"/>
            <a:ext cx="2930012" cy="1015663"/>
          </a:xfrm>
          <a:prstGeom prst="rect">
            <a:avLst/>
          </a:prstGeom>
          <a:noFill/>
        </p:spPr>
        <p:txBody>
          <a:bodyPr wrap="square" rtlCol="0">
            <a:spAutoFit/>
          </a:bodyPr>
          <a:lstStyle/>
          <a:p>
            <a:pPr>
              <a:spcBef>
                <a:spcPts val="600"/>
              </a:spcBef>
            </a:pPr>
            <a:r>
              <a:rPr lang="es-ES" sz="1200" dirty="0" smtClean="0">
                <a:solidFill>
                  <a:schemeClr val="tx1">
                    <a:lumMod val="85000"/>
                    <a:lumOff val="15000"/>
                  </a:schemeClr>
                </a:solidFill>
                <a:latin typeface="Arial" panose="020B0604020202020204" pitchFamily="34" charset="0"/>
                <a:cs typeface="Arial" panose="020B0604020202020204" pitchFamily="34" charset="0"/>
              </a:rPr>
              <a:t>Para </a:t>
            </a:r>
            <a:r>
              <a:rPr lang="es-ES" sz="1200" dirty="0">
                <a:solidFill>
                  <a:schemeClr val="tx1">
                    <a:lumMod val="85000"/>
                    <a:lumOff val="15000"/>
                  </a:schemeClr>
                </a:solidFill>
                <a:latin typeface="Arial" panose="020B0604020202020204" pitchFamily="34" charset="0"/>
                <a:cs typeface="Arial" panose="020B0604020202020204" pitchFamily="34" charset="0"/>
              </a:rPr>
              <a:t>cambiar esto, </a:t>
            </a:r>
            <a:r>
              <a:rPr lang="es-ES" sz="1200" b="1" dirty="0">
                <a:solidFill>
                  <a:schemeClr val="tx1">
                    <a:lumMod val="85000"/>
                    <a:lumOff val="15000"/>
                  </a:schemeClr>
                </a:solidFill>
                <a:latin typeface="Arial" panose="020B0604020202020204" pitchFamily="34" charset="0"/>
                <a:cs typeface="Arial" panose="020B0604020202020204" pitchFamily="34" charset="0"/>
              </a:rPr>
              <a:t>necesitamos políticas que respeten su dignidad, proporcionen vivienda y acceso a servicios esenciales, y fomenten una cultura de solidaridad</a:t>
            </a:r>
            <a:r>
              <a:rPr lang="es-ES" sz="1200" dirty="0" smtClean="0">
                <a:solidFill>
                  <a:schemeClr val="tx1">
                    <a:lumMod val="85000"/>
                    <a:lumOff val="15000"/>
                  </a:schemeClr>
                </a:solidFill>
                <a:latin typeface="Arial" panose="020B0604020202020204" pitchFamily="34" charset="0"/>
                <a:cs typeface="Arial" panose="020B0604020202020204" pitchFamily="34" charset="0"/>
              </a:rPr>
              <a:t>.</a:t>
            </a:r>
            <a:endParaRPr lang="es-ES" sz="1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21" name="Imagen 20">
            <a:extLst>
              <a:ext uri="{FF2B5EF4-FFF2-40B4-BE49-F238E27FC236}">
                <a16:creationId xmlns="" xmlns:a16="http://schemas.microsoft.com/office/drawing/2014/main" id="{CA57C82D-7F4C-0C46-A758-5219EAC5A180}"/>
              </a:ext>
            </a:extLst>
          </p:cNvPr>
          <p:cNvPicPr>
            <a:picLocks noChangeAspect="1"/>
          </p:cNvPicPr>
          <p:nvPr/>
        </p:nvPicPr>
        <p:blipFill>
          <a:blip r:embed="rId3"/>
          <a:stretch>
            <a:fillRect/>
          </a:stretch>
        </p:blipFill>
        <p:spPr>
          <a:xfrm>
            <a:off x="1784756" y="177671"/>
            <a:ext cx="139700" cy="1181100"/>
          </a:xfrm>
          <a:prstGeom prst="rect">
            <a:avLst/>
          </a:prstGeom>
        </p:spPr>
      </p:pic>
      <p:sp>
        <p:nvSpPr>
          <p:cNvPr id="34" name="Marcador de pie de página 3">
            <a:extLst>
              <a:ext uri="{FF2B5EF4-FFF2-40B4-BE49-F238E27FC236}">
                <a16:creationId xmlns="" xmlns:a16="http://schemas.microsoft.com/office/drawing/2014/main" id="{632B294A-C73E-7A41-95F7-736D7B811F98}"/>
              </a:ext>
            </a:extLst>
          </p:cNvPr>
          <p:cNvSpPr txBox="1">
            <a:spLocks/>
          </p:cNvSpPr>
          <p:nvPr/>
        </p:nvSpPr>
        <p:spPr>
          <a:xfrm>
            <a:off x="5919234" y="4873494"/>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s-ES" sz="900" b="0" dirty="0">
                <a:solidFill>
                  <a:schemeClr val="tx1"/>
                </a:solidFill>
              </a:rPr>
              <a:t>9</a:t>
            </a:r>
          </a:p>
        </p:txBody>
      </p:sp>
      <p:pic>
        <p:nvPicPr>
          <p:cNvPr id="9" name="Imagen 8">
            <a:extLst>
              <a:ext uri="{FF2B5EF4-FFF2-40B4-BE49-F238E27FC236}">
                <a16:creationId xmlns="" xmlns:a16="http://schemas.microsoft.com/office/drawing/2014/main" id="{C8244BB8-4A0E-4247-9434-875F19E73BFC}"/>
              </a:ext>
            </a:extLst>
          </p:cNvPr>
          <p:cNvPicPr>
            <a:picLocks noChangeAspect="1"/>
          </p:cNvPicPr>
          <p:nvPr/>
        </p:nvPicPr>
        <p:blipFill>
          <a:blip r:embed="rId4"/>
          <a:stretch>
            <a:fillRect/>
          </a:stretch>
        </p:blipFill>
        <p:spPr>
          <a:xfrm>
            <a:off x="8558717" y="4609745"/>
            <a:ext cx="599017" cy="599017"/>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671" y="3430592"/>
            <a:ext cx="8019420" cy="1320783"/>
          </a:xfrm>
          <a:prstGeom prst="rect">
            <a:avLst/>
          </a:prstGeom>
        </p:spPr>
      </p:pic>
    </p:spTree>
    <p:extLst>
      <p:ext uri="{BB962C8B-B14F-4D97-AF65-F5344CB8AC3E}">
        <p14:creationId xmlns:p14="http://schemas.microsoft.com/office/powerpoint/2010/main" val="2553358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Marcador de pie de página 7">
            <a:extLst>
              <a:ext uri="{FF2B5EF4-FFF2-40B4-BE49-F238E27FC236}">
                <a16:creationId xmlns="" xmlns:a16="http://schemas.microsoft.com/office/drawing/2014/main" id="{D4C3FA5D-38F4-5D4E-AB37-56F1C929EF1E}"/>
              </a:ext>
            </a:extLst>
          </p:cNvPr>
          <p:cNvSpPr>
            <a:spLocks noGrp="1"/>
          </p:cNvSpPr>
          <p:nvPr>
            <p:ph type="ftr" sz="quarter" idx="11"/>
          </p:nvPr>
        </p:nvSpPr>
        <p:spPr/>
        <p:txBody>
          <a:bodyPr/>
          <a:lstStyle/>
          <a:p>
            <a:r>
              <a:rPr lang="es-ES" dirty="0"/>
              <a:t>2</a:t>
            </a:r>
          </a:p>
        </p:txBody>
      </p:sp>
      <p:sp>
        <p:nvSpPr>
          <p:cNvPr id="18" name="CuadroTexto 17">
            <a:extLst>
              <a:ext uri="{FF2B5EF4-FFF2-40B4-BE49-F238E27FC236}">
                <a16:creationId xmlns="" xmlns:a16="http://schemas.microsoft.com/office/drawing/2014/main" id="{131FFA29-567E-C742-9FD6-8127643850B5}"/>
              </a:ext>
            </a:extLst>
          </p:cNvPr>
          <p:cNvSpPr txBox="1"/>
          <p:nvPr/>
        </p:nvSpPr>
        <p:spPr>
          <a:xfrm>
            <a:off x="1321830" y="491832"/>
            <a:ext cx="7463714" cy="515526"/>
          </a:xfrm>
          <a:prstGeom prst="rect">
            <a:avLst/>
          </a:prstGeom>
          <a:noFill/>
        </p:spPr>
        <p:txBody>
          <a:bodyPr wrap="square" rtlCol="0">
            <a:spAutoFit/>
          </a:bodyPr>
          <a:lstStyle/>
          <a:p>
            <a:pPr>
              <a:lnSpc>
                <a:spcPts val="3340"/>
              </a:lnSpc>
            </a:pPr>
            <a:r>
              <a:rPr lang="es-ES" sz="3200" b="1" dirty="0" smtClean="0">
                <a:solidFill>
                  <a:schemeClr val="bg2"/>
                </a:solidFill>
                <a:latin typeface="Arial" panose="020B0604020202020204" pitchFamily="34" charset="0"/>
                <a:cs typeface="Arial" panose="020B0604020202020204" pitchFamily="34" charset="0"/>
              </a:rPr>
              <a:t>Planes de Futuro y Esperanza</a:t>
            </a:r>
            <a:endParaRPr lang="es-ES" sz="1800" b="1" dirty="0">
              <a:solidFill>
                <a:schemeClr val="bg2"/>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 xmlns:a16="http://schemas.microsoft.com/office/drawing/2014/main" id="{0BDA9A4E-05A5-9C45-917E-442837058CA8}"/>
              </a:ext>
            </a:extLst>
          </p:cNvPr>
          <p:cNvSpPr txBox="1"/>
          <p:nvPr/>
        </p:nvSpPr>
        <p:spPr>
          <a:xfrm>
            <a:off x="2062559" y="1913856"/>
            <a:ext cx="6884517" cy="3108543"/>
          </a:xfrm>
          <a:prstGeom prst="rect">
            <a:avLst/>
          </a:prstGeom>
          <a:noFill/>
        </p:spPr>
        <p:txBody>
          <a:bodyPr wrap="square" rtlCol="0">
            <a:spAutoFit/>
          </a:bodyPr>
          <a:lstStyle/>
          <a:p>
            <a:pPr>
              <a:spcBef>
                <a:spcPts val="1200"/>
              </a:spcBef>
            </a:pPr>
            <a:r>
              <a:rPr lang="es-ES" sz="1200" b="1" dirty="0">
                <a:solidFill>
                  <a:schemeClr val="bg2"/>
                </a:solidFill>
                <a:latin typeface="Arial" panose="020B0604020202020204" pitchFamily="34" charset="0"/>
                <a:cs typeface="Arial" panose="020B0604020202020204" pitchFamily="34" charset="0"/>
              </a:rPr>
              <a:t>Muchas personas sin </a:t>
            </a:r>
            <a:r>
              <a:rPr lang="es-ES" sz="1200" b="1" dirty="0" smtClean="0">
                <a:solidFill>
                  <a:schemeClr val="bg2"/>
                </a:solidFill>
                <a:latin typeface="Arial" panose="020B0604020202020204" pitchFamily="34" charset="0"/>
                <a:cs typeface="Arial" panose="020B0604020202020204" pitchFamily="34" charset="0"/>
              </a:rPr>
              <a:t>hogar</a:t>
            </a:r>
            <a:r>
              <a:rPr lang="es-ES" sz="1200" b="1" dirty="0">
                <a:solidFill>
                  <a:schemeClr val="bg2"/>
                </a:solidFill>
                <a:latin typeface="Arial" panose="020B0604020202020204" pitchFamily="34" charset="0"/>
                <a:cs typeface="Arial" panose="020B0604020202020204" pitchFamily="34" charset="0"/>
              </a:rPr>
              <a:t> </a:t>
            </a:r>
            <a:r>
              <a:rPr lang="es-ES" sz="1200" b="1" dirty="0" smtClean="0">
                <a:solidFill>
                  <a:schemeClr val="bg2"/>
                </a:solidFill>
                <a:latin typeface="Arial" panose="020B0604020202020204" pitchFamily="34" charset="0"/>
                <a:cs typeface="Arial" panose="020B0604020202020204" pitchFamily="34" charset="0"/>
              </a:rPr>
              <a:t>sueñan </a:t>
            </a:r>
            <a:r>
              <a:rPr lang="es-ES" sz="1200" b="1" dirty="0">
                <a:solidFill>
                  <a:schemeClr val="bg2"/>
                </a:solidFill>
                <a:latin typeface="Arial" panose="020B0604020202020204" pitchFamily="34" charset="0"/>
                <a:cs typeface="Arial" panose="020B0604020202020204" pitchFamily="34" charset="0"/>
              </a:rPr>
              <a:t>con un futuro mejor</a:t>
            </a:r>
            <a:r>
              <a:rPr lang="es-ES" sz="1200" dirty="0">
                <a:solidFill>
                  <a:schemeClr val="bg2"/>
                </a:solidFill>
                <a:latin typeface="Arial" panose="020B0604020202020204" pitchFamily="34" charset="0"/>
                <a:cs typeface="Arial" panose="020B0604020202020204" pitchFamily="34" charset="0"/>
              </a:rPr>
              <a:t>. </a:t>
            </a:r>
            <a:r>
              <a:rPr lang="es-ES" sz="1200" dirty="0" smtClean="0">
                <a:solidFill>
                  <a:schemeClr val="bg2"/>
                </a:solidFill>
                <a:latin typeface="Arial" panose="020B0604020202020204" pitchFamily="34" charset="0"/>
                <a:cs typeface="Arial" panose="020B0604020202020204" pitchFamily="34" charset="0"/>
              </a:rPr>
              <a:t>Necesitan llegar a la </a:t>
            </a:r>
            <a:r>
              <a:rPr lang="es-ES" sz="1200" dirty="0">
                <a:solidFill>
                  <a:schemeClr val="bg2"/>
                </a:solidFill>
                <a:latin typeface="Arial" panose="020B0604020202020204" pitchFamily="34" charset="0"/>
                <a:cs typeface="Arial" panose="020B0604020202020204" pitchFamily="34" charset="0"/>
              </a:rPr>
              <a:t>meta de una vida digna, con hogar y oportunidades. Estos </a:t>
            </a:r>
            <a:r>
              <a:rPr lang="es-ES" sz="1200" b="1" dirty="0">
                <a:solidFill>
                  <a:schemeClr val="bg2"/>
                </a:solidFill>
                <a:latin typeface="Arial" panose="020B0604020202020204" pitchFamily="34" charset="0"/>
                <a:cs typeface="Arial" panose="020B0604020202020204" pitchFamily="34" charset="0"/>
              </a:rPr>
              <a:t>planes de futuro</a:t>
            </a:r>
            <a:r>
              <a:rPr lang="es-ES" sz="1200" dirty="0">
                <a:solidFill>
                  <a:schemeClr val="bg2"/>
                </a:solidFill>
                <a:latin typeface="Arial" panose="020B0604020202020204" pitchFamily="34" charset="0"/>
                <a:cs typeface="Arial" panose="020B0604020202020204" pitchFamily="34" charset="0"/>
              </a:rPr>
              <a:t>, tanto sueños como metas reales, representan la </a:t>
            </a:r>
            <a:r>
              <a:rPr lang="es-ES" sz="1200" b="1" dirty="0">
                <a:solidFill>
                  <a:schemeClr val="bg2"/>
                </a:solidFill>
                <a:latin typeface="Arial" panose="020B0604020202020204" pitchFamily="34" charset="0"/>
                <a:cs typeface="Arial" panose="020B0604020202020204" pitchFamily="34" charset="0"/>
              </a:rPr>
              <a:t>esperanza de superar obstáculos </a:t>
            </a:r>
            <a:r>
              <a:rPr lang="es-ES" sz="1200" dirty="0">
                <a:solidFill>
                  <a:schemeClr val="bg2"/>
                </a:solidFill>
                <a:latin typeface="Arial" panose="020B0604020202020204" pitchFamily="34" charset="0"/>
                <a:cs typeface="Arial" panose="020B0604020202020204" pitchFamily="34" charset="0"/>
              </a:rPr>
              <a:t>y encontrar estabilidad y dignidad</a:t>
            </a:r>
            <a:r>
              <a:rPr lang="es-ES" sz="1200" dirty="0" smtClean="0">
                <a:solidFill>
                  <a:schemeClr val="bg2"/>
                </a:solidFill>
                <a:latin typeface="Arial" panose="020B0604020202020204" pitchFamily="34" charset="0"/>
                <a:cs typeface="Arial" panose="020B0604020202020204" pitchFamily="34" charset="0"/>
              </a:rPr>
              <a:t>.</a:t>
            </a:r>
            <a:endParaRPr lang="es-ES" sz="1200" dirty="0">
              <a:solidFill>
                <a:schemeClr val="bg2"/>
              </a:solidFill>
              <a:latin typeface="Arial" panose="020B0604020202020204" pitchFamily="34" charset="0"/>
              <a:cs typeface="Arial" panose="020B0604020202020204" pitchFamily="34" charset="0"/>
            </a:endParaRPr>
          </a:p>
          <a:p>
            <a:pPr>
              <a:spcBef>
                <a:spcPts val="1200"/>
              </a:spcBef>
            </a:pPr>
            <a:r>
              <a:rPr lang="es-ES" sz="1200" dirty="0" smtClean="0">
                <a:solidFill>
                  <a:schemeClr val="bg2"/>
                </a:solidFill>
                <a:latin typeface="Arial" panose="020B0604020202020204" pitchFamily="34" charset="0"/>
                <a:cs typeface="Arial" panose="020B0604020202020204" pitchFamily="34" charset="0"/>
              </a:rPr>
              <a:t>La </a:t>
            </a:r>
            <a:r>
              <a:rPr lang="es-ES" sz="1200" dirty="0">
                <a:solidFill>
                  <a:schemeClr val="bg2"/>
                </a:solidFill>
                <a:latin typeface="Arial" panose="020B0604020202020204" pitchFamily="34" charset="0"/>
                <a:cs typeface="Arial" panose="020B0604020202020204" pitchFamily="34" charset="0"/>
              </a:rPr>
              <a:t>falta de empleo genera frustración y dependencia. </a:t>
            </a:r>
            <a:r>
              <a:rPr lang="es-ES" sz="1200" b="1" dirty="0">
                <a:solidFill>
                  <a:schemeClr val="bg2"/>
                </a:solidFill>
                <a:latin typeface="Arial" panose="020B0604020202020204" pitchFamily="34" charset="0"/>
                <a:cs typeface="Arial" panose="020B0604020202020204" pitchFamily="34" charset="0"/>
              </a:rPr>
              <a:t>Las personas sin hogar desean autonomía económica, formación y una vida mejor</a:t>
            </a:r>
            <a:r>
              <a:rPr lang="es-ES" sz="1200" dirty="0">
                <a:solidFill>
                  <a:schemeClr val="bg2"/>
                </a:solidFill>
                <a:latin typeface="Arial" panose="020B0604020202020204" pitchFamily="34" charset="0"/>
                <a:cs typeface="Arial" panose="020B0604020202020204" pitchFamily="34" charset="0"/>
              </a:rPr>
              <a:t>. </a:t>
            </a:r>
            <a:r>
              <a:rPr lang="es-ES" sz="1200" dirty="0" smtClean="0">
                <a:solidFill>
                  <a:schemeClr val="bg2"/>
                </a:solidFill>
                <a:latin typeface="Arial" panose="020B0604020202020204" pitchFamily="34" charset="0"/>
                <a:cs typeface="Arial" panose="020B0604020202020204" pitchFamily="34" charset="0"/>
              </a:rPr>
              <a:t>También </a:t>
            </a:r>
            <a:r>
              <a:rPr lang="es-ES" sz="1200" dirty="0">
                <a:solidFill>
                  <a:schemeClr val="bg2"/>
                </a:solidFill>
                <a:latin typeface="Arial" panose="020B0604020202020204" pitchFamily="34" charset="0"/>
                <a:cs typeface="Arial" panose="020B0604020202020204" pitchFamily="34" charset="0"/>
              </a:rPr>
              <a:t>desean devolver a la sociedad el apoyo </a:t>
            </a:r>
            <a:r>
              <a:rPr lang="es-ES" sz="1200" dirty="0" smtClean="0">
                <a:solidFill>
                  <a:schemeClr val="bg2"/>
                </a:solidFill>
                <a:latin typeface="Arial" panose="020B0604020202020204" pitchFamily="34" charset="0"/>
                <a:cs typeface="Arial" panose="020B0604020202020204" pitchFamily="34" charset="0"/>
              </a:rPr>
              <a:t>recibido.</a:t>
            </a:r>
          </a:p>
          <a:p>
            <a:pPr>
              <a:spcBef>
                <a:spcPts val="1200"/>
              </a:spcBef>
            </a:pPr>
            <a:endParaRPr lang="es-ES" sz="1200" b="1" dirty="0">
              <a:solidFill>
                <a:schemeClr val="bg2"/>
              </a:solidFill>
              <a:latin typeface="Arial" panose="020B0604020202020204" pitchFamily="34" charset="0"/>
              <a:cs typeface="Arial" panose="020B0604020202020204" pitchFamily="34" charset="0"/>
            </a:endParaRPr>
          </a:p>
          <a:p>
            <a:pPr>
              <a:spcBef>
                <a:spcPts val="1200"/>
              </a:spcBef>
            </a:pPr>
            <a:r>
              <a:rPr lang="es-ES" sz="1200" b="1" dirty="0" smtClean="0">
                <a:solidFill>
                  <a:schemeClr val="bg2"/>
                </a:solidFill>
                <a:latin typeface="Arial" panose="020B0604020202020204" pitchFamily="34" charset="0"/>
                <a:cs typeface="Arial" panose="020B0604020202020204" pitchFamily="34" charset="0"/>
              </a:rPr>
              <a:t>Las </a:t>
            </a:r>
            <a:r>
              <a:rPr lang="es-ES" sz="1200" b="1" dirty="0">
                <a:solidFill>
                  <a:schemeClr val="bg2"/>
                </a:solidFill>
                <a:latin typeface="Arial" panose="020B0604020202020204" pitchFamily="34" charset="0"/>
                <a:cs typeface="Arial" panose="020B0604020202020204" pitchFamily="34" charset="0"/>
              </a:rPr>
              <a:t>personas sin hogar desean "amor, cariño y comprensión"</a:t>
            </a:r>
            <a:r>
              <a:rPr lang="es-ES" sz="1200" dirty="0">
                <a:solidFill>
                  <a:schemeClr val="bg2"/>
                </a:solidFill>
                <a:latin typeface="Arial" panose="020B0604020202020204" pitchFamily="34" charset="0"/>
                <a:cs typeface="Arial" panose="020B0604020202020204" pitchFamily="34" charset="0"/>
              </a:rPr>
              <a:t>. Quieren devolver el amor y apoyo que necesitan. </a:t>
            </a:r>
            <a:r>
              <a:rPr lang="es-ES" sz="1200" dirty="0" smtClean="0">
                <a:solidFill>
                  <a:schemeClr val="bg2"/>
                </a:solidFill>
                <a:latin typeface="Arial" panose="020B0604020202020204" pitchFamily="34" charset="0"/>
                <a:cs typeface="Arial" panose="020B0604020202020204" pitchFamily="34" charset="0"/>
              </a:rPr>
              <a:t>La </a:t>
            </a:r>
            <a:r>
              <a:rPr lang="es-ES" sz="1200" b="1" dirty="0">
                <a:solidFill>
                  <a:schemeClr val="bg2"/>
                </a:solidFill>
                <a:latin typeface="Arial" panose="020B0604020202020204" pitchFamily="34" charset="0"/>
                <a:cs typeface="Arial" panose="020B0604020202020204" pitchFamily="34" charset="0"/>
              </a:rPr>
              <a:t>capacidad de ayudar y ser ayudado</a:t>
            </a:r>
            <a:r>
              <a:rPr lang="es-ES" sz="1200" dirty="0">
                <a:solidFill>
                  <a:schemeClr val="bg2"/>
                </a:solidFill>
                <a:latin typeface="Arial" panose="020B0604020202020204" pitchFamily="34" charset="0"/>
                <a:cs typeface="Arial" panose="020B0604020202020204" pitchFamily="34" charset="0"/>
              </a:rPr>
              <a:t> es crucial para su reintegración </a:t>
            </a:r>
            <a:r>
              <a:rPr lang="es-ES" sz="1200" dirty="0" smtClean="0">
                <a:solidFill>
                  <a:schemeClr val="bg2"/>
                </a:solidFill>
                <a:latin typeface="Arial" panose="020B0604020202020204" pitchFamily="34" charset="0"/>
                <a:cs typeface="Arial" panose="020B0604020202020204" pitchFamily="34" charset="0"/>
              </a:rPr>
              <a:t>social.</a:t>
            </a:r>
          </a:p>
          <a:p>
            <a:pPr>
              <a:spcBef>
                <a:spcPts val="1200"/>
              </a:spcBef>
            </a:pPr>
            <a:r>
              <a:rPr lang="es-ES" sz="1200" dirty="0">
                <a:solidFill>
                  <a:schemeClr val="bg2"/>
                </a:solidFill>
                <a:latin typeface="Arial" panose="020B0604020202020204" pitchFamily="34" charset="0"/>
                <a:cs typeface="Arial" panose="020B0604020202020204" pitchFamily="34" charset="0"/>
              </a:rPr>
              <a:t>La falta de redes sociales y familiares afecta a las personas sin hogar. </a:t>
            </a:r>
            <a:r>
              <a:rPr lang="es-ES" sz="1200" b="1" dirty="0" smtClean="0">
                <a:solidFill>
                  <a:schemeClr val="bg2"/>
                </a:solidFill>
                <a:latin typeface="Arial" panose="020B0604020202020204" pitchFamily="34" charset="0"/>
                <a:cs typeface="Arial" panose="020B0604020202020204" pitchFamily="34" charset="0"/>
              </a:rPr>
              <a:t>Las personas sin hogar desean </a:t>
            </a:r>
            <a:r>
              <a:rPr lang="es-ES" sz="1200" b="1" dirty="0">
                <a:solidFill>
                  <a:schemeClr val="bg2"/>
                </a:solidFill>
                <a:latin typeface="Arial" panose="020B0604020202020204" pitchFamily="34" charset="0"/>
                <a:cs typeface="Arial" panose="020B0604020202020204" pitchFamily="34" charset="0"/>
              </a:rPr>
              <a:t>compañía y relaciones </a:t>
            </a:r>
            <a:r>
              <a:rPr lang="es-ES" sz="1200" b="1" dirty="0" smtClean="0">
                <a:solidFill>
                  <a:schemeClr val="bg2"/>
                </a:solidFill>
                <a:latin typeface="Arial" panose="020B0604020202020204" pitchFamily="34" charset="0"/>
                <a:cs typeface="Arial" panose="020B0604020202020204" pitchFamily="34" charset="0"/>
              </a:rPr>
              <a:t>significativas.</a:t>
            </a:r>
            <a:r>
              <a:rPr lang="es-ES" sz="1200" dirty="0" smtClean="0">
                <a:solidFill>
                  <a:schemeClr val="bg2"/>
                </a:solidFill>
                <a:latin typeface="Arial" panose="020B0604020202020204" pitchFamily="34" charset="0"/>
                <a:cs typeface="Arial" panose="020B0604020202020204" pitchFamily="34" charset="0"/>
              </a:rPr>
              <a:t> La </a:t>
            </a:r>
            <a:r>
              <a:rPr lang="es-ES" sz="1200" dirty="0">
                <a:solidFill>
                  <a:schemeClr val="bg2"/>
                </a:solidFill>
                <a:latin typeface="Arial" panose="020B0604020202020204" pitchFamily="34" charset="0"/>
                <a:cs typeface="Arial" panose="020B0604020202020204" pitchFamily="34" charset="0"/>
              </a:rPr>
              <a:t>necesidad de afecto y empoderamiento es evidente en sus deseos de construir un futuro con alguien.</a:t>
            </a:r>
          </a:p>
        </p:txBody>
      </p:sp>
      <p:pic>
        <p:nvPicPr>
          <p:cNvPr id="25" name="Imagen 24">
            <a:extLst>
              <a:ext uri="{FF2B5EF4-FFF2-40B4-BE49-F238E27FC236}">
                <a16:creationId xmlns="" xmlns:a16="http://schemas.microsoft.com/office/drawing/2014/main" id="{3AA0B3F5-DEEB-D24E-923C-C628DF517646}"/>
              </a:ext>
            </a:extLst>
          </p:cNvPr>
          <p:cNvPicPr>
            <a:picLocks noChangeAspect="1"/>
          </p:cNvPicPr>
          <p:nvPr/>
        </p:nvPicPr>
        <p:blipFill>
          <a:blip r:embed="rId3"/>
          <a:stretch>
            <a:fillRect/>
          </a:stretch>
        </p:blipFill>
        <p:spPr>
          <a:xfrm>
            <a:off x="988972" y="294710"/>
            <a:ext cx="139700" cy="1181100"/>
          </a:xfrm>
          <a:prstGeom prst="rect">
            <a:avLst/>
          </a:prstGeom>
        </p:spPr>
      </p:pic>
      <p:sp>
        <p:nvSpPr>
          <p:cNvPr id="37" name="Marcador de pie de página 3">
            <a:extLst>
              <a:ext uri="{FF2B5EF4-FFF2-40B4-BE49-F238E27FC236}">
                <a16:creationId xmlns="" xmlns:a16="http://schemas.microsoft.com/office/drawing/2014/main" id="{5AB5D7C9-F932-034B-BFA4-B806D85DC44D}"/>
              </a:ext>
            </a:extLst>
          </p:cNvPr>
          <p:cNvSpPr txBox="1">
            <a:spLocks/>
          </p:cNvSpPr>
          <p:nvPr/>
        </p:nvSpPr>
        <p:spPr>
          <a:xfrm>
            <a:off x="5919234" y="4876562"/>
            <a:ext cx="3086100" cy="273844"/>
          </a:xfrm>
          <a:prstGeom prst="rect">
            <a:avLst/>
          </a:prstGeom>
        </p:spPr>
        <p:txBody>
          <a:bodyPr vert="horz" lIns="91440" tIns="45720" rIns="91440" bIns="45720" rtlCol="0" anchor="ctr"/>
          <a:lstStyle>
            <a:defPPr>
              <a:defRPr lang="es-ES"/>
            </a:defPPr>
            <a:lvl1pPr marL="0" algn="r" defTabSz="6858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s-ES" sz="900" b="0" dirty="0">
              <a:solidFill>
                <a:schemeClr val="tx1"/>
              </a:solidFill>
            </a:endParaRPr>
          </a:p>
        </p:txBody>
      </p:sp>
      <p:pic>
        <p:nvPicPr>
          <p:cNvPr id="19" name="Imagen 18">
            <a:extLst>
              <a:ext uri="{FF2B5EF4-FFF2-40B4-BE49-F238E27FC236}">
                <a16:creationId xmlns="" xmlns:a16="http://schemas.microsoft.com/office/drawing/2014/main" id="{F339B23F-E893-BB48-9CA0-990D24827FC1}"/>
              </a:ext>
            </a:extLst>
          </p:cNvPr>
          <p:cNvPicPr>
            <a:picLocks noChangeAspect="1"/>
          </p:cNvPicPr>
          <p:nvPr/>
        </p:nvPicPr>
        <p:blipFill>
          <a:blip r:embed="rId4"/>
          <a:stretch>
            <a:fillRect/>
          </a:stretch>
        </p:blipFill>
        <p:spPr>
          <a:xfrm>
            <a:off x="1802103" y="2022361"/>
            <a:ext cx="279400" cy="279400"/>
          </a:xfrm>
          <a:prstGeom prst="rect">
            <a:avLst/>
          </a:prstGeom>
        </p:spPr>
      </p:pic>
      <p:pic>
        <p:nvPicPr>
          <p:cNvPr id="20" name="Imagen 19">
            <a:extLst>
              <a:ext uri="{FF2B5EF4-FFF2-40B4-BE49-F238E27FC236}">
                <a16:creationId xmlns="" xmlns:a16="http://schemas.microsoft.com/office/drawing/2014/main" id="{F830B889-2BC8-DC43-B6C3-A25E7B41C3AA}"/>
              </a:ext>
            </a:extLst>
          </p:cNvPr>
          <p:cNvPicPr>
            <a:picLocks noChangeAspect="1"/>
          </p:cNvPicPr>
          <p:nvPr/>
        </p:nvPicPr>
        <p:blipFill>
          <a:blip r:embed="rId4"/>
          <a:stretch>
            <a:fillRect/>
          </a:stretch>
        </p:blipFill>
        <p:spPr>
          <a:xfrm>
            <a:off x="1783159" y="2714512"/>
            <a:ext cx="279400" cy="279400"/>
          </a:xfrm>
          <a:prstGeom prst="rect">
            <a:avLst/>
          </a:prstGeom>
        </p:spPr>
      </p:pic>
      <p:pic>
        <p:nvPicPr>
          <p:cNvPr id="21" name="Imagen 20">
            <a:extLst>
              <a:ext uri="{FF2B5EF4-FFF2-40B4-BE49-F238E27FC236}">
                <a16:creationId xmlns="" xmlns:a16="http://schemas.microsoft.com/office/drawing/2014/main" id="{0CF10A86-DB45-634F-AD86-164427279D0A}"/>
              </a:ext>
            </a:extLst>
          </p:cNvPr>
          <p:cNvPicPr>
            <a:picLocks noChangeAspect="1"/>
          </p:cNvPicPr>
          <p:nvPr/>
        </p:nvPicPr>
        <p:blipFill>
          <a:blip r:embed="rId4"/>
          <a:stretch>
            <a:fillRect/>
          </a:stretch>
        </p:blipFill>
        <p:spPr>
          <a:xfrm>
            <a:off x="1802103" y="3617681"/>
            <a:ext cx="279400" cy="279400"/>
          </a:xfrm>
          <a:prstGeom prst="rect">
            <a:avLst/>
          </a:prstGeom>
        </p:spPr>
      </p:pic>
      <p:pic>
        <p:nvPicPr>
          <p:cNvPr id="23" name="Imagen 22">
            <a:extLst>
              <a:ext uri="{FF2B5EF4-FFF2-40B4-BE49-F238E27FC236}">
                <a16:creationId xmlns="" xmlns:a16="http://schemas.microsoft.com/office/drawing/2014/main" id="{448E53E0-6136-9D4E-9B0E-A895207D99CE}"/>
              </a:ext>
            </a:extLst>
          </p:cNvPr>
          <p:cNvPicPr>
            <a:picLocks noChangeAspect="1"/>
          </p:cNvPicPr>
          <p:nvPr/>
        </p:nvPicPr>
        <p:blipFill>
          <a:blip r:embed="rId4"/>
          <a:stretch>
            <a:fillRect/>
          </a:stretch>
        </p:blipFill>
        <p:spPr>
          <a:xfrm>
            <a:off x="1813381" y="4367843"/>
            <a:ext cx="279400" cy="279400"/>
          </a:xfrm>
          <a:prstGeom prst="rect">
            <a:avLst/>
          </a:prstGeom>
        </p:spPr>
      </p:pic>
      <p:pic>
        <p:nvPicPr>
          <p:cNvPr id="2" name="Imagen 1"/>
          <p:cNvPicPr>
            <a:picLocks noChangeAspect="1"/>
          </p:cNvPicPr>
          <p:nvPr/>
        </p:nvPicPr>
        <p:blipFill>
          <a:blip r:embed="rId5"/>
          <a:stretch>
            <a:fillRect/>
          </a:stretch>
        </p:blipFill>
        <p:spPr>
          <a:xfrm>
            <a:off x="8441343" y="4625829"/>
            <a:ext cx="496033" cy="496033"/>
          </a:xfrm>
          <a:prstGeom prst="rect">
            <a:avLst/>
          </a:prstGeom>
        </p:spPr>
      </p:pic>
    </p:spTree>
    <p:extLst>
      <p:ext uri="{BB962C8B-B14F-4D97-AF65-F5344CB8AC3E}">
        <p14:creationId xmlns:p14="http://schemas.microsoft.com/office/powerpoint/2010/main" val="2401123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2e89374-9299-4d08-8607-b904742c0d4a">
      <Terms xmlns="http://schemas.microsoft.com/office/infopath/2007/PartnerControls"/>
    </lcf76f155ced4ddcb4097134ff3c332f>
    <TaxCatchAll xmlns="f3f0a1fb-d060-48f9-986d-79c9aa6006d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8F4F71625B2A44C8F9A36B315F22147" ma:contentTypeVersion="" ma:contentTypeDescription="Crear nuevo documento." ma:contentTypeScope="" ma:versionID="5170469b0a30293b0e526676028e6a23">
  <xsd:schema xmlns:xsd="http://www.w3.org/2001/XMLSchema" xmlns:xs="http://www.w3.org/2001/XMLSchema" xmlns:p="http://schemas.microsoft.com/office/2006/metadata/properties" xmlns:ns2="b2e89374-9299-4d08-8607-b904742c0d4a" xmlns:ns3="f3f0a1fb-d060-48f9-986d-79c9aa6006db" targetNamespace="http://schemas.microsoft.com/office/2006/metadata/properties" ma:root="true" ma:fieldsID="70bd54813cba25cce93d7bf1134df976" ns2:_="" ns3:_="">
    <xsd:import namespace="b2e89374-9299-4d08-8607-b904742c0d4a"/>
    <xsd:import namespace="f3f0a1fb-d060-48f9-986d-79c9aa6006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89374-9299-4d08-8607-b904742c0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765c0d-a0e3-4583-aecd-300c45e14d9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f0a1fb-d060-48f9-986d-79c9aa6006db"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7124faba-7196-4323-a938-0c5bc4c34b60}" ma:internalName="TaxCatchAll" ma:showField="CatchAllData" ma:web="f3f0a1fb-d060-48f9-986d-79c9aa6006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BA322D-71F0-4AEE-AD7E-FC0475FE4556}">
  <ds:schemaRefs>
    <ds:schemaRef ds:uri="http://www.w3.org/XML/1998/namespace"/>
    <ds:schemaRef ds:uri="http://schemas.openxmlformats.org/package/2006/metadata/core-properties"/>
    <ds:schemaRef ds:uri="http://purl.org/dc/terms/"/>
    <ds:schemaRef ds:uri="b2e89374-9299-4d08-8607-b904742c0d4a"/>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f3f0a1fb-d060-48f9-986d-79c9aa6006db"/>
  </ds:schemaRefs>
</ds:datastoreItem>
</file>

<file path=customXml/itemProps2.xml><?xml version="1.0" encoding="utf-8"?>
<ds:datastoreItem xmlns:ds="http://schemas.openxmlformats.org/officeDocument/2006/customXml" ds:itemID="{E57F73C1-A89F-49AA-974A-CE8E34C0A2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e89374-9299-4d08-8607-b904742c0d4a"/>
    <ds:schemaRef ds:uri="f3f0a1fb-d060-48f9-986d-79c9aa6006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AD2B98-A90D-4650-8A09-234DE6A822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4674</TotalTime>
  <Words>1300</Words>
  <Application>Microsoft Office PowerPoint</Application>
  <PresentationFormat>Presentación en pantalla (16:9)</PresentationFormat>
  <Paragraphs>110</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12</vt:i4>
      </vt:variant>
    </vt:vector>
  </HeadingPairs>
  <TitlesOfParts>
    <vt:vector size="18" baseType="lpstr">
      <vt:lpstr>Arial</vt:lpstr>
      <vt:lpstr>Calibri</vt:lpstr>
      <vt:lpstr>Calibri Light</vt:lpstr>
      <vt:lpstr>Tema de Office</vt:lpstr>
      <vt:lpstr>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CRISTINA</cp:lastModifiedBy>
  <cp:revision>161</cp:revision>
  <cp:lastPrinted>2023-10-18T08:31:35Z</cp:lastPrinted>
  <dcterms:created xsi:type="dcterms:W3CDTF">2019-09-19T14:55:54Z</dcterms:created>
  <dcterms:modified xsi:type="dcterms:W3CDTF">2025-07-29T13:22:48Z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0x01010018F4F71625B2A44C8F9A36B315F22147</vt:lpwstr>
  </property>
</Properties>
</file>