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7" r:id="rId5"/>
    <p:sldMasterId id="2147483679" r:id="rId6"/>
  </p:sldMasterIdLst>
  <p:notesMasterIdLst>
    <p:notesMasterId r:id="rId18"/>
  </p:notesMasterIdLst>
  <p:sldIdLst>
    <p:sldId id="259" r:id="rId7"/>
    <p:sldId id="284" r:id="rId8"/>
    <p:sldId id="286" r:id="rId9"/>
    <p:sldId id="260" r:id="rId10"/>
    <p:sldId id="287" r:id="rId11"/>
    <p:sldId id="283" r:id="rId12"/>
    <p:sldId id="265" r:id="rId13"/>
    <p:sldId id="276" r:id="rId14"/>
    <p:sldId id="285" r:id="rId15"/>
    <p:sldId id="282" r:id="rId16"/>
    <p:sldId id="257" r:id="rId17"/>
  </p:sldIdLst>
  <p:sldSz cx="9144000" cy="5143500" type="screen16x9"/>
  <p:notesSz cx="6735763" cy="9866313"/>
  <p:defaultTextStyle>
    <a:defPPr>
      <a:defRPr lang="es-E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12D"/>
    <a:srgbClr val="A0C3C7"/>
    <a:srgbClr val="E14656"/>
    <a:srgbClr val="F4B221"/>
    <a:srgbClr val="8CB8C9"/>
    <a:srgbClr val="CCDA5B"/>
    <a:srgbClr val="F29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1"/>
    <p:restoredTop sz="94940"/>
  </p:normalViewPr>
  <p:slideViewPr>
    <p:cSldViewPr snapToGrid="0" snapToObjects="1">
      <p:cViewPr varScale="1">
        <p:scale>
          <a:sx n="62" d="100"/>
          <a:sy n="62" d="100"/>
        </p:scale>
        <p:origin x="115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205C2-655A-2A4B-95E9-BDC4819A1D8A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0B813-1820-C345-9C3D-C007E6D6E3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0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D02C228E-CE03-B543-8C1B-9299F8CB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09364" y="4767263"/>
            <a:ext cx="3086100" cy="273844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373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A5512F6-2CF3-9B4F-BE91-E262ABBE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6834" y="4767263"/>
            <a:ext cx="3086100" cy="273844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496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FAB12A3-3E67-284B-8AA9-5AC8EDB93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9D3771-CCD3-1742-B65A-80FEBE57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7466" y="4767263"/>
            <a:ext cx="3086100" cy="273844"/>
          </a:xfr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691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8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74DAA-742E-5046-878A-F76E37CD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81D23D-F800-E340-9B1A-784E2E062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631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3E703-56B5-F54A-9BB3-C4D188BA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FCF6DE-CF03-9248-B146-E98F6F3897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067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FA4A47-44E4-A84C-A836-4C1035F9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756E6C-AC7F-6049-9360-073130D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2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5C794-9762-774D-B787-FB5BCF7F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CC39584-704C-964D-8CD4-4B2D6E5F86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92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17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861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56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5" r:id="rId5"/>
    <p:sldLayoutId id="2147483666" r:id="rId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2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72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26DEA5-6CBB-EB4D-BCC0-CFE56A585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7"/>
            <a:ext cx="9144000" cy="27160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66AEE96-2B21-8A49-B2E7-6E1850FB26D0}"/>
              </a:ext>
            </a:extLst>
          </p:cNvPr>
          <p:cNvSpPr txBox="1"/>
          <p:nvPr/>
        </p:nvSpPr>
        <p:spPr>
          <a:xfrm>
            <a:off x="1160514" y="3056456"/>
            <a:ext cx="36487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E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Camino de Santiago</a:t>
            </a:r>
            <a:endParaRPr lang="es-E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19153F-1138-1F43-B7C6-890E7DDF6853}"/>
              </a:ext>
            </a:extLst>
          </p:cNvPr>
          <p:cNvSpPr txBox="1"/>
          <p:nvPr/>
        </p:nvSpPr>
        <p:spPr>
          <a:xfrm>
            <a:off x="4605434" y="2816575"/>
            <a:ext cx="3740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año, nuestra campaña se centra en el camino compartido de la vida y la importancia del encuentro humano. Queremos que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personas en situación de sin hogar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cuenten sus historias en primera persona: quiénes son, qué viven, qué buscan y qué esperan. Nos unimos para promover la dignidad humana y abrir camino a la esperanza. Santiago, junto con otras voces, guiará nuestra 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reflexión.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clave es simple: </a:t>
            </a:r>
            <a:r>
              <a:rPr lang="es-E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"Que me mires, que me veas, que me escuches, que me conozcas puede cambiar el rumbo de mi camino".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F7A5BC-6E2D-3F40-9347-1E6E10B67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034" y="2916756"/>
            <a:ext cx="279400" cy="279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76781B-52F8-8944-8076-21285004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18" y="2916756"/>
            <a:ext cx="139700" cy="1181100"/>
          </a:xfrm>
          <a:prstGeom prst="rect">
            <a:avLst/>
          </a:prstGeom>
        </p:spPr>
      </p:pic>
      <p:sp>
        <p:nvSpPr>
          <p:cNvPr id="11" name="Marcador de pie de página 3">
            <a:extLst>
              <a:ext uri="{FF2B5EF4-FFF2-40B4-BE49-F238E27FC236}">
                <a16:creationId xmlns:a16="http://schemas.microsoft.com/office/drawing/2014/main" id="{AB654A48-01F6-A94A-869E-63D7E71C1754}"/>
              </a:ext>
            </a:extLst>
          </p:cNvPr>
          <p:cNvSpPr txBox="1">
            <a:spLocks/>
          </p:cNvSpPr>
          <p:nvPr/>
        </p:nvSpPr>
        <p:spPr>
          <a:xfrm>
            <a:off x="5912367" y="486965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6858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0" b="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540" y="4546040"/>
            <a:ext cx="597460" cy="5974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552" y="3601017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2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9E18B7-DED2-9042-A18F-749829971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5143500"/>
          </a:xfrm>
          <a:prstGeom prst="rect">
            <a:avLst/>
          </a:prstGeo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C3FA5D-38F4-5D4E-AB37-56F1C929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37" name="Marcador de pie de página 3">
            <a:extLst>
              <a:ext uri="{FF2B5EF4-FFF2-40B4-BE49-F238E27FC236}">
                <a16:creationId xmlns:a16="http://schemas.microsoft.com/office/drawing/2014/main" id="{5AB5D7C9-F932-034B-BFA4-B806D85DC44D}"/>
              </a:ext>
            </a:extLst>
          </p:cNvPr>
          <p:cNvSpPr txBox="1">
            <a:spLocks/>
          </p:cNvSpPr>
          <p:nvPr/>
        </p:nvSpPr>
        <p:spPr>
          <a:xfrm>
            <a:off x="5919234" y="487656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6858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0" b="0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65810A-E23A-6E47-8606-327194D2AD4C}"/>
              </a:ext>
            </a:extLst>
          </p:cNvPr>
          <p:cNvSpPr txBox="1"/>
          <p:nvPr/>
        </p:nvSpPr>
        <p:spPr>
          <a:xfrm>
            <a:off x="1696319" y="161296"/>
            <a:ext cx="29643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puedo hacer yo?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EDFB71C-AB2C-7148-B030-61EAD3164AEE}"/>
              </a:ext>
            </a:extLst>
          </p:cNvPr>
          <p:cNvSpPr txBox="1"/>
          <p:nvPr/>
        </p:nvSpPr>
        <p:spPr>
          <a:xfrm>
            <a:off x="1627803" y="1344865"/>
            <a:ext cx="46736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Ponte en el lugar del otro.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 de cuidado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personas </a:t>
            </a:r>
            <a:b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acompañamos.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se nos presenta: </a:t>
            </a:r>
            <a:b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de modelo.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Avanzar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hacia una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</a:t>
            </a:r>
            <a:b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cuidados.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Interesarme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desde respeto y cercanía </a:t>
            </a:r>
            <a:b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las relaciones de exclusión. 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Acercarnos a realidad asociativa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comunitaria, sumándonos a iniciativas </a:t>
            </a:r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ayuda-participación.</a:t>
            </a:r>
          </a:p>
          <a:p>
            <a:pPr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Favorecer espacios de debate, </a:t>
            </a:r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reflexión y acción en torno al </a:t>
            </a:r>
            <a:r>
              <a:rPr lang="es-E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sinhogarismo</a:t>
            </a:r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ponen de relieve esa realidad.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FB9014B-4E5B-E349-9572-57DF8C1DB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85" y="42827"/>
            <a:ext cx="139700" cy="11811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CED9BB1-A594-6645-8C9F-0BFA097C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40" y="1388845"/>
            <a:ext cx="196779" cy="1967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10D9515-BDF4-6B4A-9B1E-415152B90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41" y="1635569"/>
            <a:ext cx="196779" cy="19677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4670F02-FE33-224B-951A-2681CBB11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033" y="2058387"/>
            <a:ext cx="196779" cy="19677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0F3CDEE-AB33-1E40-B7B9-267075D6C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39" y="2531150"/>
            <a:ext cx="196779" cy="19677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C5F1424-7743-DA42-BB3E-6C229628E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381" y="2969522"/>
            <a:ext cx="196779" cy="19677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1265782-6B05-8547-9263-6B2D3C779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258" y="3409536"/>
            <a:ext cx="196779" cy="19677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98D1C63-0267-C145-A005-2C163AB87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024" y="3847908"/>
            <a:ext cx="196779" cy="19677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074" y="4522392"/>
            <a:ext cx="59746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3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8B4DF98F-E6F0-B14A-B5E9-2960B58E6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61" y="3073912"/>
            <a:ext cx="1267881" cy="1267881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7AD45FE7-7C56-F247-9085-C44639014608}"/>
              </a:ext>
            </a:extLst>
          </p:cNvPr>
          <p:cNvSpPr txBox="1">
            <a:spLocks/>
          </p:cNvSpPr>
          <p:nvPr/>
        </p:nvSpPr>
        <p:spPr>
          <a:xfrm>
            <a:off x="5919234" y="486965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6858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0" b="0" dirty="0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C6AE3B0-12BC-A241-9A23-AB13F7ADE3EC}"/>
              </a:ext>
            </a:extLst>
          </p:cNvPr>
          <p:cNvSpPr txBox="1"/>
          <p:nvPr/>
        </p:nvSpPr>
        <p:spPr>
          <a:xfrm>
            <a:off x="2248381" y="1816082"/>
            <a:ext cx="3795328" cy="526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¡Buen Camino!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3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CCAAD1A-055C-9848-8991-9DD027296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5" y="2531163"/>
            <a:ext cx="2530840" cy="16780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BC0CA22-F01D-674D-93F4-707D7E2BD535}"/>
              </a:ext>
            </a:extLst>
          </p:cNvPr>
          <p:cNvSpPr txBox="1"/>
          <p:nvPr/>
        </p:nvSpPr>
        <p:spPr>
          <a:xfrm>
            <a:off x="659246" y="1714424"/>
            <a:ext cx="364872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</a:t>
            </a:r>
            <a:b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CAMPAÑA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D6EA07-D5C3-E24B-A69C-47C173569DB8}"/>
              </a:ext>
            </a:extLst>
          </p:cNvPr>
          <p:cNvSpPr txBox="1"/>
          <p:nvPr/>
        </p:nvSpPr>
        <p:spPr>
          <a:xfrm>
            <a:off x="3432137" y="492544"/>
            <a:ext cx="52528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F11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SENSIBILIZAR y SENSIBILIZARNOS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la sociedad en general, Administraciones, medios de comunicación, profesionales, personas voluntarias, comunidad cristiana, etc., sobre la realidad de las personas </a:t>
            </a:r>
          </a:p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situación de sin hogar. Invitar a adoptar una mirada de dignidad </a:t>
            </a:r>
          </a:p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 derechos humanos que facilite la compresión y acercamiento </a:t>
            </a:r>
          </a:p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realidad de estas personas.</a:t>
            </a:r>
          </a:p>
          <a:p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rgbClr val="CF11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DENUNCIAR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cuestionar el modelo socioeconómico actual, generador </a:t>
            </a:r>
          </a:p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descarte y expulsiones, así como hechos concretos que ocurran </a:t>
            </a:r>
          </a:p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distintos territorios y poblaciones, y que tienen su mayor impacto </a:t>
            </a:r>
          </a:p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aquellas personas en situación de mayor vulnerabilidad y exclusión: </a:t>
            </a:r>
          </a:p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personas sin hogar.</a:t>
            </a:r>
          </a:p>
          <a:p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rgbClr val="CF11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PROPORCIONAR HERRAMIENTAS PARA LA ANIMACIÓN-SENSIBILIZACIÓN, DENUNCIA e INCIDENCIA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colegios, grupos, parroquias, comunidades, asociaciones, redes, etc., para que así puedan profundizar en la realidad de las personas en situación de sin hogar. </a:t>
            </a:r>
          </a:p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Campaña puede servir de germen y semilla de las posibles acciones para influir en la sociedad y para realizar incidencia política ante </a:t>
            </a:r>
          </a:p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diferentes administraciones.</a:t>
            </a:r>
          </a:p>
          <a:p>
            <a:endParaRPr lang="es-E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solidFill>
                  <a:srgbClr val="CF11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LLAMADA A LA ACCIÓN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Lograr respuestas en la ciudadanía a través </a:t>
            </a:r>
          </a:p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empatía, la movilización y la participación en cuantas acciones proponga la Campaña.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15B9CC8-E532-0A4B-9716-CA05FC55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9" y="1845494"/>
            <a:ext cx="139700" cy="1181100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7E6DD97-0CA0-8B45-AFBE-2080D8F30866}"/>
              </a:ext>
            </a:extLst>
          </p:cNvPr>
          <p:cNvCxnSpPr/>
          <p:nvPr/>
        </p:nvCxnSpPr>
        <p:spPr>
          <a:xfrm>
            <a:off x="3305060" y="495759"/>
            <a:ext cx="0" cy="4461831"/>
          </a:xfrm>
          <a:prstGeom prst="line">
            <a:avLst/>
          </a:prstGeom>
          <a:ln w="19050">
            <a:solidFill>
              <a:srgbClr val="A0C3C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632FCCE0-A632-E14C-A564-527CCD963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37" y="509064"/>
            <a:ext cx="279400" cy="2794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2972E30-B73C-3D40-B7F1-19A68C547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37" y="1789738"/>
            <a:ext cx="279400" cy="2794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0DEB291-CA47-D341-A8F3-C7D680AAD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37" y="2886894"/>
            <a:ext cx="279400" cy="279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7E57B4-7581-BE4B-BEE3-276A5C11B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37" y="4334694"/>
            <a:ext cx="279400" cy="279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95" y="4482720"/>
            <a:ext cx="59746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7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ie de página 7">
            <a:extLst>
              <a:ext uri="{FF2B5EF4-FFF2-40B4-BE49-F238E27FC236}">
                <a16:creationId xmlns:a16="http://schemas.microsoft.com/office/drawing/2014/main" id="{B8B3733F-ACC3-FA43-8CE4-193D7B9B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6834" y="4767263"/>
            <a:ext cx="3086100" cy="273844"/>
          </a:xfrm>
        </p:spPr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6B7572-4D1C-2D41-8C37-4DAD9076C725}"/>
              </a:ext>
            </a:extLst>
          </p:cNvPr>
          <p:cNvSpPr txBox="1"/>
          <p:nvPr/>
        </p:nvSpPr>
        <p:spPr>
          <a:xfrm>
            <a:off x="4935015" y="490651"/>
            <a:ext cx="3648725" cy="13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2024.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SOY </a:t>
            </a:r>
            <a:r>
              <a:rPr lang="es-E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ESTOY EN SITUACIÓN DE </a:t>
            </a:r>
            <a:r>
              <a:rPr lang="es-E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HOGAR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QUIERO CONTARTE</a:t>
            </a:r>
            <a:endParaRPr lang="es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7F9742-2548-B649-948B-ECE1069E6710}"/>
              </a:ext>
            </a:extLst>
          </p:cNvPr>
          <p:cNvSpPr txBox="1"/>
          <p:nvPr/>
        </p:nvSpPr>
        <p:spPr>
          <a:xfrm>
            <a:off x="5013825" y="2049198"/>
            <a:ext cx="3541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me ha traído hasta aquí. (BASTÓN)</a:t>
            </a:r>
          </a:p>
          <a:p>
            <a:endParaRPr lang="es-E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sinhogarismo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causado por factores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económicos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(desempleo, altos costos de vivienda),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institucionales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(falta de políticas de vivienda, burocracia),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relacionales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(aislamiento social, violencia de género) y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personales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(discapacidad, problemas de salud mental, adicciones). </a:t>
            </a:r>
            <a:endParaRPr lang="es-E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Entender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causas es crucial para desarrollar estrategias efectivas y ofrecer soluciones sostenibles que aborden el problema desde sus raíces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90EE3FD-173A-1E49-8509-8FDF40B2A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25" y="2049198"/>
            <a:ext cx="279400" cy="2794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7498814-4BC2-7D4F-9311-57736C5E4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219" y="572145"/>
            <a:ext cx="139700" cy="1181100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7F8AD880-9D9E-EB40-9BA0-FFF8A46C8CA7}"/>
              </a:ext>
            </a:extLst>
          </p:cNvPr>
          <p:cNvSpPr txBox="1">
            <a:spLocks/>
          </p:cNvSpPr>
          <p:nvPr/>
        </p:nvSpPr>
        <p:spPr>
          <a:xfrm>
            <a:off x="5912367" y="486965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6858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0" b="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480" y="4519730"/>
            <a:ext cx="597460" cy="5974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97" y="0"/>
            <a:ext cx="28882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5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ie de página 7">
            <a:extLst>
              <a:ext uri="{FF2B5EF4-FFF2-40B4-BE49-F238E27FC236}">
                <a16:creationId xmlns:a16="http://schemas.microsoft.com/office/drawing/2014/main" id="{B8B3733F-ACC3-FA43-8CE4-193D7B9B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6834" y="4767263"/>
            <a:ext cx="3086100" cy="273844"/>
          </a:xfrm>
        </p:spPr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6B7572-4D1C-2D41-8C37-4DAD9076C725}"/>
              </a:ext>
            </a:extLst>
          </p:cNvPr>
          <p:cNvSpPr txBox="1"/>
          <p:nvPr/>
        </p:nvSpPr>
        <p:spPr>
          <a:xfrm>
            <a:off x="4935015" y="490651"/>
            <a:ext cx="3648725" cy="13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2024.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SOY </a:t>
            </a:r>
            <a:r>
              <a:rPr lang="es-E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ESTOY EN SITUACIÓN DE </a:t>
            </a:r>
            <a:r>
              <a:rPr lang="es-E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HOGAR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QUIERO CONTARTE</a:t>
            </a:r>
            <a:endParaRPr lang="es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7F9742-2548-B649-948B-ECE1069E6710}"/>
              </a:ext>
            </a:extLst>
          </p:cNvPr>
          <p:cNvSpPr txBox="1"/>
          <p:nvPr/>
        </p:nvSpPr>
        <p:spPr>
          <a:xfrm>
            <a:off x="5013825" y="1885536"/>
            <a:ext cx="35415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 dificultades en el camino. (LAS PIEDRAS)</a:t>
            </a:r>
            <a:endParaRPr lang="es-E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España, 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recoge el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 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28.552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sin hogar en 2022, un aumento del 24.5% desde 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2012.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Estrategia Nacional contra el </a:t>
            </a:r>
            <a:r>
              <a:rPr lang="es-E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Sinhogarismo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(2023-2030) busca abordar estas deficiencias, pero su éxito depende de convertirse en ley y de recursos adecuados. Es crucial reconocer que la 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vulneración de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derechos 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 de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personas sin hogar interconecta y afecta todos los aspectos de su vida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vulnerados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derecho a una vivienda adecuada, a un trabajo decente, a una salud física y mental, a una buena administración, a la participación política y social, a la protección social y a la intimidad.</a:t>
            </a:r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90EE3FD-173A-1E49-8509-8FDF40B2A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425" y="1885536"/>
            <a:ext cx="279400" cy="2794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7498814-4BC2-7D4F-9311-57736C5E4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219" y="572145"/>
            <a:ext cx="139700" cy="1181100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7F8AD880-9D9E-EB40-9BA0-FFF8A46C8CA7}"/>
              </a:ext>
            </a:extLst>
          </p:cNvPr>
          <p:cNvSpPr txBox="1">
            <a:spLocks/>
          </p:cNvSpPr>
          <p:nvPr/>
        </p:nvSpPr>
        <p:spPr>
          <a:xfrm>
            <a:off x="5912367" y="486965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6858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0" b="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480" y="4519730"/>
            <a:ext cx="597460" cy="5974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" y="0"/>
            <a:ext cx="3657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2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ie de página 7">
            <a:extLst>
              <a:ext uri="{FF2B5EF4-FFF2-40B4-BE49-F238E27FC236}">
                <a16:creationId xmlns:a16="http://schemas.microsoft.com/office/drawing/2014/main" id="{B8B3733F-ACC3-FA43-8CE4-193D7B9B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6834" y="4767263"/>
            <a:ext cx="3086100" cy="273844"/>
          </a:xfrm>
        </p:spPr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6B7572-4D1C-2D41-8C37-4DAD9076C725}"/>
              </a:ext>
            </a:extLst>
          </p:cNvPr>
          <p:cNvSpPr txBox="1"/>
          <p:nvPr/>
        </p:nvSpPr>
        <p:spPr>
          <a:xfrm>
            <a:off x="4935015" y="490651"/>
            <a:ext cx="3648725" cy="130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2024.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SOY </a:t>
            </a:r>
            <a:r>
              <a:rPr lang="es-E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ESTOY EN SITUACIÓN DE </a:t>
            </a:r>
            <a:r>
              <a:rPr lang="es-E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HOGAR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QUIERO CONTARTE</a:t>
            </a:r>
            <a:endParaRPr lang="es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7F9742-2548-B649-948B-ECE1069E6710}"/>
              </a:ext>
            </a:extLst>
          </p:cNvPr>
          <p:cNvSpPr txBox="1"/>
          <p:nvPr/>
        </p:nvSpPr>
        <p:spPr>
          <a:xfrm>
            <a:off x="4977928" y="2066274"/>
            <a:ext cx="35415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me siento. ( EL ESPEJO)</a:t>
            </a:r>
          </a:p>
          <a:p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viaje emocional nos muestra las vivencias de las personas sin hogar, desde el dolor hasta la esperanza. </a:t>
            </a:r>
            <a:endParaRPr lang="es-E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 escuchando y respondiendo a estas emociones? </a:t>
            </a:r>
            <a:endParaRPr lang="es-E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Debemos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más allá de las necesidades básicas y comprender sus experiencias emocionales, cultivando una empatía genuina que inspire acciones concretas.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90EE3FD-173A-1E49-8509-8FDF40B2A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219" y="2066274"/>
            <a:ext cx="279400" cy="2794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7498814-4BC2-7D4F-9311-57736C5E4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219" y="572145"/>
            <a:ext cx="139700" cy="1181100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7F8AD880-9D9E-EB40-9BA0-FFF8A46C8CA7}"/>
              </a:ext>
            </a:extLst>
          </p:cNvPr>
          <p:cNvSpPr txBox="1">
            <a:spLocks/>
          </p:cNvSpPr>
          <p:nvPr/>
        </p:nvSpPr>
        <p:spPr>
          <a:xfrm>
            <a:off x="5912367" y="486965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6858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0" b="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480" y="4519730"/>
            <a:ext cx="597460" cy="5974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878"/>
            <a:ext cx="4680000" cy="26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4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F49941-6D4D-D243-B4FD-58BB21069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" y="1266140"/>
            <a:ext cx="4873956" cy="2785117"/>
          </a:xfrm>
          <a:prstGeom prst="rect">
            <a:avLst/>
          </a:prstGeo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C3FA5D-38F4-5D4E-AB37-56F1C929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5DD154-032B-7A42-A89C-14BBA945841B}"/>
              </a:ext>
            </a:extLst>
          </p:cNvPr>
          <p:cNvSpPr txBox="1"/>
          <p:nvPr/>
        </p:nvSpPr>
        <p:spPr>
          <a:xfrm>
            <a:off x="5023345" y="576722"/>
            <a:ext cx="3669531" cy="47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SEÑALES Y APOYO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D98D1F0-823B-2B47-A75D-9C2E26BA1BAD}"/>
              </a:ext>
            </a:extLst>
          </p:cNvPr>
          <p:cNvSpPr txBox="1"/>
          <p:nvPr/>
        </p:nvSpPr>
        <p:spPr>
          <a:xfrm>
            <a:off x="5101200" y="1458371"/>
            <a:ext cx="36695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camino de la vida, todos necesitamos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y apoyo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no perdernos, y es responsabilidad de la comunidad proporcionar esta ayuda. Para ayudar a las personas sin hogar, es esencial verlas y tratarlas como individuos, evitando prejuicios y brindando apoyo emocional y social, no solo material. Ofrecer cercanía, interés real y dignidad es clave para facilitar su integración y progreso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A57C82D-7F4C-0C46-A758-5219EAC5A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64" y="455532"/>
            <a:ext cx="139700" cy="1181100"/>
          </a:xfrm>
          <a:prstGeom prst="rect">
            <a:avLst/>
          </a:prstGeom>
        </p:spPr>
      </p:pic>
      <p:sp>
        <p:nvSpPr>
          <p:cNvPr id="34" name="Marcador de pie de página 3">
            <a:extLst>
              <a:ext uri="{FF2B5EF4-FFF2-40B4-BE49-F238E27FC236}">
                <a16:creationId xmlns:a16="http://schemas.microsoft.com/office/drawing/2014/main" id="{632B294A-C73E-7A41-95F7-736D7B811F98}"/>
              </a:ext>
            </a:extLst>
          </p:cNvPr>
          <p:cNvSpPr txBox="1">
            <a:spLocks/>
          </p:cNvSpPr>
          <p:nvPr/>
        </p:nvSpPr>
        <p:spPr>
          <a:xfrm>
            <a:off x="5919234" y="487349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6858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b="0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244BB8-4A0E-4247-9434-875F19E73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442" y="4365361"/>
            <a:ext cx="599017" cy="5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4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F49941-6D4D-D243-B4FD-58BB21069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" y="946691"/>
            <a:ext cx="4873956" cy="3243396"/>
          </a:xfrm>
          <a:prstGeom prst="rect">
            <a:avLst/>
          </a:prstGeo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C3FA5D-38F4-5D4E-AB37-56F1C929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5DD154-032B-7A42-A89C-14BBA945841B}"/>
              </a:ext>
            </a:extLst>
          </p:cNvPr>
          <p:cNvSpPr txBox="1"/>
          <p:nvPr/>
        </p:nvSpPr>
        <p:spPr>
          <a:xfrm>
            <a:off x="4915669" y="538193"/>
            <a:ext cx="366953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¿CÓMO PODEMOS, COMO SOCIEDAD RESPONDER Y ACTUAR?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D98D1F0-823B-2B47-A75D-9C2E26BA1BAD}"/>
              </a:ext>
            </a:extLst>
          </p:cNvPr>
          <p:cNvSpPr txBox="1"/>
          <p:nvPr/>
        </p:nvSpPr>
        <p:spPr>
          <a:xfrm>
            <a:off x="4915669" y="1763132"/>
            <a:ext cx="3669531" cy="3141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Vivimos en una sociedad que excluye a quienes no cumplen ciertos estándares, conocida como la "Sociedad del Descarte" según el Papa Francisco.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personas sin hogar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las más afectadas, enfrentando deshumanización, acceso limitado a servicios básicos y ciclos de pobreza perpetuos. Para cambiar esto,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necesitamos políticas que respeten su dignidad, proporcionen vivienda y acceso a servicios esenciales, y fomenten una cultura de solidaridad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Escuchar sus historias puede abrir camino a una sociedad más inclusiva y compasiva.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A57C82D-7F4C-0C46-A758-5219EAC5A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64" y="455532"/>
            <a:ext cx="139700" cy="1181100"/>
          </a:xfrm>
          <a:prstGeom prst="rect">
            <a:avLst/>
          </a:prstGeom>
        </p:spPr>
      </p:pic>
      <p:sp>
        <p:nvSpPr>
          <p:cNvPr id="34" name="Marcador de pie de página 3">
            <a:extLst>
              <a:ext uri="{FF2B5EF4-FFF2-40B4-BE49-F238E27FC236}">
                <a16:creationId xmlns:a16="http://schemas.microsoft.com/office/drawing/2014/main" id="{632B294A-C73E-7A41-95F7-736D7B811F98}"/>
              </a:ext>
            </a:extLst>
          </p:cNvPr>
          <p:cNvSpPr txBox="1">
            <a:spLocks/>
          </p:cNvSpPr>
          <p:nvPr/>
        </p:nvSpPr>
        <p:spPr>
          <a:xfrm>
            <a:off x="5919234" y="487349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6858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b="0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244BB8-4A0E-4247-9434-875F19E73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442" y="4365361"/>
            <a:ext cx="599017" cy="5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7751AEC-DFF6-A948-809D-F7A70FB5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3074"/>
            <a:ext cx="9144000" cy="5143500"/>
          </a:xfrm>
          <a:prstGeom prst="rect">
            <a:avLst/>
          </a:prstGeo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C3FA5D-38F4-5D4E-AB37-56F1C929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31FFA29-567E-C742-9FD6-8127643850B5}"/>
              </a:ext>
            </a:extLst>
          </p:cNvPr>
          <p:cNvSpPr txBox="1"/>
          <p:nvPr/>
        </p:nvSpPr>
        <p:spPr>
          <a:xfrm>
            <a:off x="1232156" y="538193"/>
            <a:ext cx="746371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Planes de Futuro y Esperanza</a:t>
            </a: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BDA9A4E-05A5-9C45-917E-442837058CA8}"/>
              </a:ext>
            </a:extLst>
          </p:cNvPr>
          <p:cNvSpPr txBox="1"/>
          <p:nvPr/>
        </p:nvSpPr>
        <p:spPr>
          <a:xfrm>
            <a:off x="1611429" y="1774156"/>
            <a:ext cx="688451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Muchas personas sin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hogar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sueñan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con un futuro mejor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Necesitan llegar a la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meta de una vida digna, con hogar y oportunidades. Estos planes de futuro, tanto sueños como metas reales, representan la esperanza de superar obstáculos y encontrar estabilidad y dignidad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falta de empleo genera frustración y dependencia.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Las personas sin hogar desean autonomía económica, formación y una vida mejor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desean devolver a la sociedad el apoyo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recibido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Las personas sin hogar desean "amor, cariño y comprensión"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Quieren devolver el amor y apoyo que necesitan.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capacidad de ayudar y ser ayudado es crucial para su reintegración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social.</a:t>
            </a:r>
          </a:p>
          <a:p>
            <a:pPr>
              <a:spcBef>
                <a:spcPts val="1200"/>
              </a:spcBef>
            </a:pP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falta de redes sociales y familiares afecta a las personas sin hogar. </a:t>
            </a:r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personas sin hogar desean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compañía y relaciones </a:t>
            </a:r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significativas.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afecto y empoderamiento es evidente en sus deseos de construir un futuro con alguien.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AA0B3F5-DEEB-D24E-923C-C628DF517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07" y="568176"/>
            <a:ext cx="139700" cy="1181100"/>
          </a:xfrm>
          <a:prstGeom prst="rect">
            <a:avLst/>
          </a:prstGeom>
        </p:spPr>
      </p:pic>
      <p:sp>
        <p:nvSpPr>
          <p:cNvPr id="37" name="Marcador de pie de página 3">
            <a:extLst>
              <a:ext uri="{FF2B5EF4-FFF2-40B4-BE49-F238E27FC236}">
                <a16:creationId xmlns:a16="http://schemas.microsoft.com/office/drawing/2014/main" id="{5AB5D7C9-F932-034B-BFA4-B806D85DC44D}"/>
              </a:ext>
            </a:extLst>
          </p:cNvPr>
          <p:cNvSpPr txBox="1">
            <a:spLocks/>
          </p:cNvSpPr>
          <p:nvPr/>
        </p:nvSpPr>
        <p:spPr>
          <a:xfrm>
            <a:off x="5919234" y="487656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6858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0" b="0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339B23F-E893-BB48-9CA0-990D24827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855" y="1749276"/>
            <a:ext cx="279400" cy="2794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830B889-2BC8-DC43-B6C3-A25E7B41C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29" y="2491391"/>
            <a:ext cx="279400" cy="2794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CF10A86-DB45-634F-AD86-164427279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29" y="3164151"/>
            <a:ext cx="279400" cy="2794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48E53E0-6136-9D4E-9B0E-A895207D9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29" y="3839539"/>
            <a:ext cx="279400" cy="279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9616" y="4385115"/>
            <a:ext cx="59746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2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" y="1022964"/>
            <a:ext cx="4625343" cy="3078745"/>
          </a:xfrm>
          <a:prstGeom prst="rect">
            <a:avLst/>
          </a:prstGeom>
        </p:spPr>
      </p:pic>
      <p:sp>
        <p:nvSpPr>
          <p:cNvPr id="12" name="Marcador de pie de página 7">
            <a:extLst>
              <a:ext uri="{FF2B5EF4-FFF2-40B4-BE49-F238E27FC236}">
                <a16:creationId xmlns:a16="http://schemas.microsoft.com/office/drawing/2014/main" id="{B8B3733F-ACC3-FA43-8CE4-193D7B9B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6834" y="4767263"/>
            <a:ext cx="3086100" cy="273844"/>
          </a:xfrm>
        </p:spPr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E6B7572-4D1C-2D41-8C37-4DAD9076C725}"/>
              </a:ext>
            </a:extLst>
          </p:cNvPr>
          <p:cNvSpPr txBox="1"/>
          <p:nvPr/>
        </p:nvSpPr>
        <p:spPr>
          <a:xfrm>
            <a:off x="4932487" y="382485"/>
            <a:ext cx="36487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SINHOGARISMO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ROSTRO DE MUJER</a:t>
            </a:r>
            <a:endParaRPr lang="es-E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7F9742-2548-B649-948B-ECE1069E6710}"/>
              </a:ext>
            </a:extLst>
          </p:cNvPr>
          <p:cNvSpPr txBox="1"/>
          <p:nvPr/>
        </p:nvSpPr>
        <p:spPr>
          <a:xfrm>
            <a:off x="4953420" y="1357848"/>
            <a:ext cx="3541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pesar de que el </a:t>
            </a:r>
            <a:r>
              <a:rPr lang="es-E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sinhogarismo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asocia comúnmente con hombres,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mujeres sin hogar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enfrentan una exclusión social agravada y menos visible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vulnerabilidad se intensifica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debido a factores específicos de género, como la violencia, la precariedad y la necesidad de proteger a sus 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hijos</a:t>
            </a:r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mujeres recurren a </a:t>
            </a:r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 temporales y </a:t>
            </a:r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 </a:t>
            </a:r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evitar la calle, lo que perpetúa su situación de 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exclusión.</a:t>
            </a:r>
          </a:p>
          <a:p>
            <a:pPr algn="just"/>
            <a:endParaRPr lang="es-E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crucial adaptar las estrategias de intervención para reconocer y abordar estas diferencias, incorporando una perspectiva de género para ofrecer un apoyo más eficaz y seguro para las mujeres sin hogar.</a:t>
            </a:r>
            <a:endParaRPr lang="es-E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90EE3FD-173A-1E49-8509-8FDF40B2A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020" y="1421597"/>
            <a:ext cx="279400" cy="2794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7498814-4BC2-7D4F-9311-57736C5E4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586" y="137706"/>
            <a:ext cx="139700" cy="11811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B1BE94F-6458-D842-B838-70B838D12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554" y="2469648"/>
            <a:ext cx="279400" cy="2794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213DEC3-E151-9C41-8D85-4452EE57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615" y="3338511"/>
            <a:ext cx="279400" cy="279400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7F8AD880-9D9E-EB40-9BA0-FFF8A46C8CA7}"/>
              </a:ext>
            </a:extLst>
          </p:cNvPr>
          <p:cNvSpPr txBox="1">
            <a:spLocks/>
          </p:cNvSpPr>
          <p:nvPr/>
        </p:nvSpPr>
        <p:spPr>
          <a:xfrm>
            <a:off x="5912367" y="486965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6858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900" b="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264" y="4107473"/>
            <a:ext cx="274344" cy="2743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9480" y="4519730"/>
            <a:ext cx="59746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77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e89374-9299-4d08-8607-b904742c0d4a">
      <Terms xmlns="http://schemas.microsoft.com/office/infopath/2007/PartnerControls"/>
    </lcf76f155ced4ddcb4097134ff3c332f>
    <TaxCatchAll xmlns="f3f0a1fb-d060-48f9-986d-79c9aa6006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8F4F71625B2A44C8F9A36B315F22147" ma:contentTypeVersion="" ma:contentTypeDescription="Crear nuevo documento." ma:contentTypeScope="" ma:versionID="5170469b0a30293b0e526676028e6a23">
  <xsd:schema xmlns:xsd="http://www.w3.org/2001/XMLSchema" xmlns:xs="http://www.w3.org/2001/XMLSchema" xmlns:p="http://schemas.microsoft.com/office/2006/metadata/properties" xmlns:ns2="b2e89374-9299-4d08-8607-b904742c0d4a" xmlns:ns3="f3f0a1fb-d060-48f9-986d-79c9aa6006db" targetNamespace="http://schemas.microsoft.com/office/2006/metadata/properties" ma:root="true" ma:fieldsID="70bd54813cba25cce93d7bf1134df976" ns2:_="" ns3:_="">
    <xsd:import namespace="b2e89374-9299-4d08-8607-b904742c0d4a"/>
    <xsd:import namespace="f3f0a1fb-d060-48f9-986d-79c9aa600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89374-9299-4d08-8607-b904742c0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765c0d-a0e3-4583-aecd-300c45e14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0a1fb-d060-48f9-986d-79c9aa6006d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124faba-7196-4323-a938-0c5bc4c34b60}" ma:internalName="TaxCatchAll" ma:showField="CatchAllData" ma:web="f3f0a1fb-d060-48f9-986d-79c9aa600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AD2B98-A90D-4650-8A09-234DE6A822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BA322D-71F0-4AEE-AD7E-FC0475FE4556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e7e8eba-b88a-49f4-836f-fa9379db9500"/>
    <ds:schemaRef ds:uri="4bde84a6-8408-4e41-b60e-84e673ad34cc"/>
  </ds:schemaRefs>
</ds:datastoreItem>
</file>

<file path=customXml/itemProps3.xml><?xml version="1.0" encoding="utf-8"?>
<ds:datastoreItem xmlns:ds="http://schemas.openxmlformats.org/officeDocument/2006/customXml" ds:itemID="{E57F73C1-A89F-49AA-974A-CE8E34C0A24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2917</TotalTime>
  <Words>1179</Words>
  <Application>Microsoft Office PowerPoint</Application>
  <PresentationFormat>Presentación en pantalla (16:9)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Eva San Martin</cp:lastModifiedBy>
  <cp:revision>132</cp:revision>
  <cp:lastPrinted>2023-10-18T08:31:35Z</cp:lastPrinted>
  <dcterms:created xsi:type="dcterms:W3CDTF">2019-09-19T14:55:54Z</dcterms:created>
  <dcterms:modified xsi:type="dcterms:W3CDTF">2024-07-19T09:40:55Z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0x01010018F4F71625B2A44C8F9A36B315F22147</vt:lpwstr>
  </property>
</Properties>
</file>